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60" r:id="rId3"/>
    <p:sldId id="289" r:id="rId4"/>
    <p:sldId id="291" r:id="rId5"/>
    <p:sldId id="290" r:id="rId6"/>
    <p:sldId id="293" r:id="rId7"/>
    <p:sldId id="294" r:id="rId8"/>
    <p:sldId id="295" r:id="rId9"/>
    <p:sldId id="296" r:id="rId10"/>
    <p:sldId id="392" r:id="rId11"/>
    <p:sldId id="304" r:id="rId12"/>
    <p:sldId id="297" r:id="rId13"/>
    <p:sldId id="287" r:id="rId14"/>
    <p:sldId id="292" r:id="rId15"/>
    <p:sldId id="298" r:id="rId16"/>
    <p:sldId id="299" r:id="rId17"/>
    <p:sldId id="303" r:id="rId18"/>
    <p:sldId id="301" r:id="rId19"/>
    <p:sldId id="394" r:id="rId20"/>
    <p:sldId id="395" r:id="rId21"/>
    <p:sldId id="396" r:id="rId22"/>
    <p:sldId id="397" r:id="rId23"/>
    <p:sldId id="521" r:id="rId24"/>
    <p:sldId id="522" r:id="rId25"/>
    <p:sldId id="523" r:id="rId26"/>
    <p:sldId id="516" r:id="rId27"/>
    <p:sldId id="517" r:id="rId28"/>
    <p:sldId id="518" r:id="rId29"/>
    <p:sldId id="519" r:id="rId30"/>
    <p:sldId id="520" r:id="rId31"/>
    <p:sldId id="26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050"/>
    <a:srgbClr val="006600"/>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199" autoAdjust="0"/>
  </p:normalViewPr>
  <p:slideViewPr>
    <p:cSldViewPr snapToGrid="0">
      <p:cViewPr varScale="1">
        <p:scale>
          <a:sx n="109" d="100"/>
          <a:sy n="109" d="100"/>
        </p:scale>
        <p:origin x="63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jpg>
</file>

<file path=ppt/media/image12.png>
</file>

<file path=ppt/media/image13.jpg>
</file>

<file path=ppt/media/image2.wmf>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05077B-BDB8-42BC-91DF-D1A58596BC24}" type="datetimeFigureOut">
              <a:rPr lang="en-US" smtClean="0"/>
              <a:t>5/2/2018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665ED-A589-43CF-B1DA-B4A374ECFB9E}" type="slidenum">
              <a:rPr lang="en-US" smtClean="0"/>
              <a:t>‹#›</a:t>
            </a:fld>
            <a:endParaRPr lang="en-US"/>
          </a:p>
        </p:txBody>
      </p:sp>
    </p:spTree>
    <p:extLst>
      <p:ext uri="{BB962C8B-B14F-4D97-AF65-F5344CB8AC3E}">
        <p14:creationId xmlns:p14="http://schemas.microsoft.com/office/powerpoint/2010/main" val="2231432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23</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3052575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24</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41600651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26</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4505886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27</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40219642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28</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13742200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29</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17733674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a:spLocks noGrp="1" noChangeArrowheads="1"/>
          </p:cNvSpPr>
          <p:nvPr>
            <p:ph type="sldNum" sz="quarter" idx="5"/>
          </p:nvPr>
        </p:nvSpPr>
        <p:spPr>
          <a:noFill/>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965200">
              <a:defRPr sz="2400">
                <a:solidFill>
                  <a:schemeClr val="tx1"/>
                </a:solidFill>
                <a:latin typeface="Comic Sans MS" panose="030F0702030302020204" pitchFamily="66" charset="0"/>
                <a:ea typeface="ＭＳ Ｐゴシック" charset="-128"/>
              </a:defRPr>
            </a:lvl1pPr>
            <a:lvl2pPr marL="742950" indent="-285750" defTabSz="965200">
              <a:defRPr sz="2400">
                <a:solidFill>
                  <a:schemeClr val="tx1"/>
                </a:solidFill>
                <a:latin typeface="Comic Sans MS" panose="030F0702030302020204" pitchFamily="66" charset="0"/>
                <a:ea typeface="ＭＳ Ｐゴシック" charset="-128"/>
              </a:defRPr>
            </a:lvl2pPr>
            <a:lvl3pPr marL="1143000" indent="-228600" defTabSz="965200">
              <a:defRPr sz="2400">
                <a:solidFill>
                  <a:schemeClr val="tx1"/>
                </a:solidFill>
                <a:latin typeface="Comic Sans MS" panose="030F0702030302020204" pitchFamily="66" charset="0"/>
                <a:ea typeface="ＭＳ Ｐゴシック" charset="-128"/>
              </a:defRPr>
            </a:lvl3pPr>
            <a:lvl4pPr marL="1600200" indent="-228600" defTabSz="965200">
              <a:defRPr sz="2400">
                <a:solidFill>
                  <a:schemeClr val="tx1"/>
                </a:solidFill>
                <a:latin typeface="Comic Sans MS" panose="030F0702030302020204" pitchFamily="66" charset="0"/>
                <a:ea typeface="ＭＳ Ｐゴシック" charset="-128"/>
              </a:defRPr>
            </a:lvl4pPr>
            <a:lvl5pPr marL="2057400" indent="-228600" defTabSz="965200">
              <a:defRPr sz="2400">
                <a:solidFill>
                  <a:schemeClr val="tx1"/>
                </a:solidFill>
                <a:latin typeface="Comic Sans MS" panose="030F0702030302020204" pitchFamily="66" charset="0"/>
                <a:ea typeface="ＭＳ Ｐゴシック" charset="-128"/>
              </a:defRPr>
            </a:lvl5pPr>
            <a:lvl6pPr marL="25146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6pPr>
            <a:lvl7pPr marL="29718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7pPr>
            <a:lvl8pPr marL="34290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8pPr>
            <a:lvl9pPr marL="3886200" indent="-228600" defTabSz="965200" eaLnBrk="0" fontAlgn="base" hangingPunct="0">
              <a:spcBef>
                <a:spcPct val="0"/>
              </a:spcBef>
              <a:spcAft>
                <a:spcPct val="0"/>
              </a:spcAft>
              <a:defRPr sz="2400">
                <a:solidFill>
                  <a:schemeClr val="tx1"/>
                </a:solidFill>
                <a:latin typeface="Comic Sans MS" panose="030F0702030302020204" pitchFamily="66" charset="0"/>
                <a:ea typeface="ＭＳ Ｐゴシック" charset="-128"/>
              </a:defRPr>
            </a:lvl9pPr>
          </a:lstStyle>
          <a:p>
            <a:fld id="{25EEDC29-23D6-4054-9DCD-69FA23D90131}" type="slidenum">
              <a:rPr lang="en-US" altLang="en-US" sz="1200">
                <a:latin typeface="Times New Roman" panose="02020603050405020304" pitchFamily="18" charset="0"/>
              </a:rPr>
              <a:pPr/>
              <a:t>30</a:t>
            </a:fld>
            <a:endParaRPr lang="en-US" altLang="en-US" sz="1200">
              <a:latin typeface="Times New Roman" panose="02020603050405020304" pitchFamily="18" charset="0"/>
            </a:endParaRPr>
          </a:p>
        </p:txBody>
      </p:sp>
      <p:sp>
        <p:nvSpPr>
          <p:cNvPr id="93187" name="Rectangle 2"/>
          <p:cNvSpPr>
            <a:spLocks noGrp="1" noRot="1" noChangeAspect="1" noChangeArrowheads="1" noTextEdit="1"/>
          </p:cNvSpPr>
          <p:nvPr>
            <p:ph type="sldImg"/>
          </p:nvPr>
        </p:nvSpPr>
        <p:spPr>
          <a:ln/>
        </p:spPr>
      </p:sp>
      <p:sp>
        <p:nvSpPr>
          <p:cNvPr id="93188" name="Rectangle 3"/>
          <p:cNvSpPr>
            <a:spLocks noGrp="1" noChangeArrowheads="1"/>
          </p:cNvSpPr>
          <p:nvPr>
            <p:ph type="body" idx="1"/>
          </p:nvPr>
        </p:nvSpPr>
        <p:spPr>
          <a:extLst>
            <a:ext uri="{AF507438-7753-43E0-B8FC-AC1667EBCBE1}">
              <a14:hiddenEffects xmlns:a14="http://schemas.microsoft.com/office/drawing/2010/main">
                <a:effectLst>
                  <a:outerShdw blurRad="63500" dist="38099" dir="2700000" algn="ctr" rotWithShape="0">
                    <a:schemeClr val="bg2">
                      <a:alpha val="74997"/>
                    </a:schemeClr>
                  </a:outerShdw>
                </a:effectLst>
              </a14:hiddenEffects>
            </a:ext>
          </a:extLst>
        </p:spPr>
        <p:txBody>
          <a:bodyPr/>
          <a:lstStyle/>
          <a:p>
            <a:pPr>
              <a:defRPr/>
            </a:pPr>
            <a:endParaRPr lang="en-US">
              <a:latin typeface="Times New Roman" charset="0"/>
            </a:endParaRPr>
          </a:p>
        </p:txBody>
      </p:sp>
    </p:spTree>
    <p:extLst>
      <p:ext uri="{BB962C8B-B14F-4D97-AF65-F5344CB8AC3E}">
        <p14:creationId xmlns:p14="http://schemas.microsoft.com/office/powerpoint/2010/main" val="3467822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BC3EA-B671-4A31-8081-36083DAB6E8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7552F3E-E612-4920-8CE9-4843DC05E5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25D0612-305C-46F3-9FA2-60A1756FFB5E}"/>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86244AFB-B5C0-41B6-BC59-16779E783B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83F6E4-756B-4E29-A8CB-3BE16D9737AC}"/>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8461048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CFB6E-62CB-465F-BD88-5F01FF83F0C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F442084-A615-4249-BDF3-F99D31D5998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51E3D6-A114-4C0C-87E9-A62FAB8ACD60}"/>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3B0C0922-28C2-4F1D-99F1-212932378E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A7A33-431B-43BC-9B03-CD23724F43B2}"/>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11226877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F721A43-671A-4532-8FEF-FD1D72B22E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8C82B89-D318-4A01-A16B-DD3B0DA35EE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CB2821-C7CC-4C93-B828-0D1FCA66C05A}"/>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5903E60F-2746-4B51-9847-F33CD45F12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DD8884-E2D9-42CB-B9CF-AD1B66A3391B}"/>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26222089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13D55-2865-409D-B129-76DFBC29C4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5B210F0-5D95-402C-A06D-DB02335C242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8AEF5F-99CB-474A-96E4-D6D2A2D7B838}"/>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A314358B-C868-4482-85C2-627ED8CA48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76FE10-BFC1-45DD-9F87-A932B096325C}"/>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23019214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58BC2-79C6-486B-B663-7FFBD2A2749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DB5C22C-D36E-4767-A493-A0EAF1A058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64E9BEF-85E0-4EC2-8E31-25D873C00025}"/>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32CBD663-CC42-478B-B398-F2E84C03A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8A9569-502B-453E-9332-AAAE838B4F57}"/>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3857385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AD9ED-8C17-467C-B67B-B2C3EDF3F7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1805A1-D741-41A6-9142-460E1D4D79B4}"/>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76C00A7-E58A-48B0-A5EF-8C7351EC681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F90D5FD-3178-4AAD-A1B6-4D3B61109321}"/>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6" name="Footer Placeholder 5">
            <a:extLst>
              <a:ext uri="{FF2B5EF4-FFF2-40B4-BE49-F238E27FC236}">
                <a16:creationId xmlns:a16="http://schemas.microsoft.com/office/drawing/2014/main" id="{FE859D1D-1D63-4BD0-9596-FE296CDD44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E0C9D-8FCC-4D16-AE5F-745979B591B2}"/>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5328394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39050-20C0-4E5E-A889-30437EF850D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8777C0F-CD67-4F4E-AD17-C6D1E2C8E3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C40BB2-F6DB-42A3-953E-A8A79D8A9A0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A4F2462-288C-40B4-8C7F-B898374619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8AA71E2-58D7-437E-85D1-930DF03874E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F3636E8-CA2A-4FE6-BF97-ECAED1E98350}"/>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8" name="Footer Placeholder 7">
            <a:extLst>
              <a:ext uri="{FF2B5EF4-FFF2-40B4-BE49-F238E27FC236}">
                <a16:creationId xmlns:a16="http://schemas.microsoft.com/office/drawing/2014/main" id="{AE13D5E5-4C3D-4ED6-B1DA-89573689FE6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72B562D-5A52-4234-B355-9A5CC244F7C5}"/>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2175551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C86B7-39AE-4626-9968-61E26BA223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5E6F39-AEAB-4AA8-946F-08C02AAC7B93}"/>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4" name="Footer Placeholder 3">
            <a:extLst>
              <a:ext uri="{FF2B5EF4-FFF2-40B4-BE49-F238E27FC236}">
                <a16:creationId xmlns:a16="http://schemas.microsoft.com/office/drawing/2014/main" id="{10C40F3D-604B-4627-9A5E-F7DD0411AEF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D643AA-C98F-427D-987C-038EB8026CD1}"/>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4056267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2549FD9-284A-4D28-BFF0-A45B14E2C408}"/>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3" name="Footer Placeholder 2">
            <a:extLst>
              <a:ext uri="{FF2B5EF4-FFF2-40B4-BE49-F238E27FC236}">
                <a16:creationId xmlns:a16="http://schemas.microsoft.com/office/drawing/2014/main" id="{1E0AF2B1-C667-4463-92D7-A2420F079F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9F8F41-0223-4DD9-89F7-9B6BF5D0E6B4}"/>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1084942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83614-8641-4314-9AE2-A860183B3F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8D2C58D-9EB7-437B-A5B8-7B630C4E20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C692DC-7533-4772-9510-429609A878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8C8B1CB-029B-4E79-B9DB-5FA3CCCCF77C}"/>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6" name="Footer Placeholder 5">
            <a:extLst>
              <a:ext uri="{FF2B5EF4-FFF2-40B4-BE49-F238E27FC236}">
                <a16:creationId xmlns:a16="http://schemas.microsoft.com/office/drawing/2014/main" id="{8B8397D4-E189-4AE4-88AF-0F02422FF1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F1D723-EF5C-4278-8BA7-08D34DCAF26A}"/>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3456661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8C557-D698-429D-A4D2-EDE55C1711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8F3E71-C663-45BA-A836-B47A386D07F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1708C92-550A-4EBA-903B-7216AECD0E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87E24C0-6C11-4C7F-A384-17A690B98B43}"/>
              </a:ext>
            </a:extLst>
          </p:cNvPr>
          <p:cNvSpPr>
            <a:spLocks noGrp="1"/>
          </p:cNvSpPr>
          <p:nvPr>
            <p:ph type="dt" sz="half" idx="10"/>
          </p:nvPr>
        </p:nvSpPr>
        <p:spPr/>
        <p:txBody>
          <a:bodyPr/>
          <a:lstStyle/>
          <a:p>
            <a:fld id="{A8712542-94A1-4E60-8FF4-4E0B83C24048}" type="datetimeFigureOut">
              <a:rPr lang="en-US" smtClean="0"/>
              <a:t>5/2/2018</a:t>
            </a:fld>
            <a:endParaRPr lang="en-US"/>
          </a:p>
        </p:txBody>
      </p:sp>
      <p:sp>
        <p:nvSpPr>
          <p:cNvPr id="6" name="Footer Placeholder 5">
            <a:extLst>
              <a:ext uri="{FF2B5EF4-FFF2-40B4-BE49-F238E27FC236}">
                <a16:creationId xmlns:a16="http://schemas.microsoft.com/office/drawing/2014/main" id="{1B8728D7-A3C3-4514-82E1-0E9848D766E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3EAAB9-6B92-4A18-B38E-373096313D82}"/>
              </a:ext>
            </a:extLst>
          </p:cNvPr>
          <p:cNvSpPr>
            <a:spLocks noGrp="1"/>
          </p:cNvSpPr>
          <p:nvPr>
            <p:ph type="sldNum" sz="quarter" idx="12"/>
          </p:nvPr>
        </p:nvSpPr>
        <p:spPr/>
        <p:txBody>
          <a:bodyPr/>
          <a:lstStyle/>
          <a:p>
            <a:fld id="{75ED52EA-2085-4FD6-828B-9020D7F4F3B3}" type="slidenum">
              <a:rPr lang="en-US" smtClean="0"/>
              <a:t>‹#›</a:t>
            </a:fld>
            <a:endParaRPr lang="en-US"/>
          </a:p>
        </p:txBody>
      </p:sp>
    </p:spTree>
    <p:extLst>
      <p:ext uri="{BB962C8B-B14F-4D97-AF65-F5344CB8AC3E}">
        <p14:creationId xmlns:p14="http://schemas.microsoft.com/office/powerpoint/2010/main" val="722551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3AFA4EA-66B4-4AC8-9AF5-27308DE211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D5D8EB-C676-43DD-A892-165F4D1F200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25A2C6-81FB-4DC2-876F-F3CF5DABD8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712542-94A1-4E60-8FF4-4E0B83C24048}" type="datetimeFigureOut">
              <a:rPr lang="en-US" smtClean="0"/>
              <a:t>5/2/2018</a:t>
            </a:fld>
            <a:endParaRPr lang="en-US"/>
          </a:p>
        </p:txBody>
      </p:sp>
      <p:sp>
        <p:nvSpPr>
          <p:cNvPr id="5" name="Footer Placeholder 4">
            <a:extLst>
              <a:ext uri="{FF2B5EF4-FFF2-40B4-BE49-F238E27FC236}">
                <a16:creationId xmlns:a16="http://schemas.microsoft.com/office/drawing/2014/main" id="{15D9CF2D-9B92-40DE-BCFC-9B33268014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644394A-B656-4750-BCBA-32B97FCDC24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ED52EA-2085-4FD6-828B-9020D7F4F3B3}" type="slidenum">
              <a:rPr lang="en-US" smtClean="0"/>
              <a:t>‹#›</a:t>
            </a:fld>
            <a:endParaRPr lang="en-US"/>
          </a:p>
        </p:txBody>
      </p:sp>
    </p:spTree>
    <p:extLst>
      <p:ext uri="{BB962C8B-B14F-4D97-AF65-F5344CB8AC3E}">
        <p14:creationId xmlns:p14="http://schemas.microsoft.com/office/powerpoint/2010/main" val="37982653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2.w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w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15EE0-109D-49CA-817F-A864A5DC0B2E}"/>
              </a:ext>
            </a:extLst>
          </p:cNvPr>
          <p:cNvSpPr>
            <a:spLocks noGrp="1"/>
          </p:cNvSpPr>
          <p:nvPr>
            <p:ph type="ctrTitle"/>
          </p:nvPr>
        </p:nvSpPr>
        <p:spPr/>
        <p:txBody>
          <a:bodyPr/>
          <a:lstStyle/>
          <a:p>
            <a:r>
              <a:rPr lang="en-US" dirty="0"/>
              <a:t>Advanced Networking </a:t>
            </a:r>
            <a:r>
              <a:rPr lang="en-US"/>
              <a:t>and Wireless</a:t>
            </a:r>
            <a:endParaRPr lang="en-US" dirty="0"/>
          </a:p>
        </p:txBody>
      </p:sp>
      <p:sp>
        <p:nvSpPr>
          <p:cNvPr id="3" name="Subtitle 2">
            <a:extLst>
              <a:ext uri="{FF2B5EF4-FFF2-40B4-BE49-F238E27FC236}">
                <a16:creationId xmlns:a16="http://schemas.microsoft.com/office/drawing/2014/main" id="{C72631B5-FC40-49C3-8CE9-B16A4B8DC98C}"/>
              </a:ext>
            </a:extLst>
          </p:cNvPr>
          <p:cNvSpPr>
            <a:spLocks noGrp="1"/>
          </p:cNvSpPr>
          <p:nvPr>
            <p:ph type="subTitle" idx="1"/>
          </p:nvPr>
        </p:nvSpPr>
        <p:spPr/>
        <p:txBody>
          <a:bodyPr/>
          <a:lstStyle/>
          <a:p>
            <a:r>
              <a:rPr lang="en-US" dirty="0"/>
              <a:t>Benjamin Brewster</a:t>
            </a:r>
          </a:p>
        </p:txBody>
      </p:sp>
    </p:spTree>
    <p:extLst>
      <p:ext uri="{BB962C8B-B14F-4D97-AF65-F5344CB8AC3E}">
        <p14:creationId xmlns:p14="http://schemas.microsoft.com/office/powerpoint/2010/main" val="37116999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5" name="Footer Placeholder 5"/>
          <p:cNvSpPr>
            <a:spLocks noGrp="1"/>
          </p:cNvSpPr>
          <p:nvPr>
            <p:ph type="ftr"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a:latin typeface="Tahoma" panose="020B0604030504040204" pitchFamily="34" charset="0"/>
              </a:rPr>
              <a:t>Network Layer</a:t>
            </a:r>
          </a:p>
        </p:txBody>
      </p:sp>
      <p:sp>
        <p:nvSpPr>
          <p:cNvPr id="103426" name="Slide Number Placeholder 6"/>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a:latin typeface="Tahoma" panose="020B0604030504040204" pitchFamily="34" charset="0"/>
              </a:rPr>
              <a:t>4-</a:t>
            </a:r>
            <a:fld id="{122DE0FD-0AC0-4023-963A-6C947B631E49}" type="slidenum">
              <a:rPr lang="en-US" altLang="en-US" sz="1200">
                <a:latin typeface="Tahoma" panose="020B0604030504040204" pitchFamily="34" charset="0"/>
              </a:rPr>
              <a:pPr/>
              <a:t>10</a:t>
            </a:fld>
            <a:endParaRPr lang="en-US" altLang="en-US" sz="1200">
              <a:latin typeface="Tahoma" panose="020B0604030504040204" pitchFamily="34" charset="0"/>
            </a:endParaRPr>
          </a:p>
        </p:txBody>
      </p:sp>
      <p:sp>
        <p:nvSpPr>
          <p:cNvPr id="103427" name="Freeform 139"/>
          <p:cNvSpPr>
            <a:spLocks/>
          </p:cNvSpPr>
          <p:nvPr/>
        </p:nvSpPr>
        <p:spPr bwMode="auto">
          <a:xfrm>
            <a:off x="1703388" y="3651251"/>
            <a:ext cx="4089400" cy="1355725"/>
          </a:xfrm>
          <a:custGeom>
            <a:avLst/>
            <a:gdLst>
              <a:gd name="T0" fmla="*/ 2147483647 w 2269"/>
              <a:gd name="T1" fmla="*/ 2147483647 h 854"/>
              <a:gd name="T2" fmla="*/ 2147483647 w 2269"/>
              <a:gd name="T3" fmla="*/ 2147483647 h 854"/>
              <a:gd name="T4" fmla="*/ 2147483647 w 2269"/>
              <a:gd name="T5" fmla="*/ 2147483647 h 854"/>
              <a:gd name="T6" fmla="*/ 2147483647 w 2269"/>
              <a:gd name="T7" fmla="*/ 2147483647 h 854"/>
              <a:gd name="T8" fmla="*/ 2147483647 w 2269"/>
              <a:gd name="T9" fmla="*/ 2147483647 h 854"/>
              <a:gd name="T10" fmla="*/ 2147483647 w 2269"/>
              <a:gd name="T11" fmla="*/ 2147483647 h 854"/>
              <a:gd name="T12" fmla="*/ 2147483647 w 2269"/>
              <a:gd name="T13" fmla="*/ 2147483647 h 854"/>
              <a:gd name="T14" fmla="*/ 0 60000 65536"/>
              <a:gd name="T15" fmla="*/ 0 60000 65536"/>
              <a:gd name="T16" fmla="*/ 0 60000 65536"/>
              <a:gd name="T17" fmla="*/ 0 60000 65536"/>
              <a:gd name="T18" fmla="*/ 0 60000 65536"/>
              <a:gd name="T19" fmla="*/ 0 60000 65536"/>
              <a:gd name="T20" fmla="*/ 0 60000 65536"/>
              <a:gd name="T21" fmla="*/ 0 w 2269"/>
              <a:gd name="T22" fmla="*/ 0 h 854"/>
              <a:gd name="T23" fmla="*/ 2269 w 2269"/>
              <a:gd name="T24" fmla="*/ 854 h 85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69" h="854">
                <a:moveTo>
                  <a:pt x="1888" y="285"/>
                </a:moveTo>
                <a:cubicBezTo>
                  <a:pt x="1622" y="258"/>
                  <a:pt x="723" y="317"/>
                  <a:pt x="418" y="283"/>
                </a:cubicBezTo>
                <a:cubicBezTo>
                  <a:pt x="113" y="249"/>
                  <a:pt x="120" y="0"/>
                  <a:pt x="60" y="83"/>
                </a:cubicBezTo>
                <a:cubicBezTo>
                  <a:pt x="0" y="166"/>
                  <a:pt x="8" y="708"/>
                  <a:pt x="60" y="781"/>
                </a:cubicBezTo>
                <a:cubicBezTo>
                  <a:pt x="112" y="854"/>
                  <a:pt x="48" y="575"/>
                  <a:pt x="374" y="519"/>
                </a:cubicBezTo>
                <a:cubicBezTo>
                  <a:pt x="700" y="463"/>
                  <a:pt x="1765" y="486"/>
                  <a:pt x="2017" y="447"/>
                </a:cubicBezTo>
                <a:cubicBezTo>
                  <a:pt x="2269" y="408"/>
                  <a:pt x="2110" y="319"/>
                  <a:pt x="1888" y="285"/>
                </a:cubicBezTo>
                <a:close/>
              </a:path>
            </a:pathLst>
          </a:custGeom>
          <a:gradFill rotWithShape="1">
            <a:gsLst>
              <a:gs pos="0">
                <a:srgbClr val="FFFFFF">
                  <a:alpha val="98000"/>
                </a:srgbClr>
              </a:gs>
              <a:gs pos="100000">
                <a:srgbClr val="66CCFF"/>
              </a:gs>
            </a:gsLst>
            <a:lin ang="0" scaled="1"/>
          </a:gra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03428" name="Freeform 29"/>
          <p:cNvSpPr>
            <a:spLocks/>
          </p:cNvSpPr>
          <p:nvPr/>
        </p:nvSpPr>
        <p:spPr bwMode="auto">
          <a:xfrm>
            <a:off x="5992813" y="2922588"/>
            <a:ext cx="3738562" cy="2697162"/>
          </a:xfrm>
          <a:custGeom>
            <a:avLst/>
            <a:gdLst>
              <a:gd name="T0" fmla="*/ 2147483647 w 2355"/>
              <a:gd name="T1" fmla="*/ 2147483647 h 1699"/>
              <a:gd name="T2" fmla="*/ 2147483647 w 2355"/>
              <a:gd name="T3" fmla="*/ 2147483647 h 1699"/>
              <a:gd name="T4" fmla="*/ 2147483647 w 2355"/>
              <a:gd name="T5" fmla="*/ 2147483647 h 1699"/>
              <a:gd name="T6" fmla="*/ 2147483647 w 2355"/>
              <a:gd name="T7" fmla="*/ 2147483647 h 1699"/>
              <a:gd name="T8" fmla="*/ 2147483647 w 2355"/>
              <a:gd name="T9" fmla="*/ 2147483647 h 1699"/>
              <a:gd name="T10" fmla="*/ 2147483647 w 2355"/>
              <a:gd name="T11" fmla="*/ 2147483647 h 1699"/>
              <a:gd name="T12" fmla="*/ 2147483647 w 2355"/>
              <a:gd name="T13" fmla="*/ 2147483647 h 1699"/>
              <a:gd name="T14" fmla="*/ 2147483647 w 2355"/>
              <a:gd name="T15" fmla="*/ 2147483647 h 1699"/>
              <a:gd name="T16" fmla="*/ 2147483647 w 2355"/>
              <a:gd name="T17" fmla="*/ 2147483647 h 1699"/>
              <a:gd name="T18" fmla="*/ 2147483647 w 2355"/>
              <a:gd name="T19" fmla="*/ 2147483647 h 1699"/>
              <a:gd name="T20" fmla="*/ 2147483647 w 2355"/>
              <a:gd name="T21" fmla="*/ 2147483647 h 1699"/>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355"/>
              <a:gd name="T34" fmla="*/ 0 h 1699"/>
              <a:gd name="T35" fmla="*/ 2355 w 2355"/>
              <a:gd name="T36" fmla="*/ 1699 h 1699"/>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355" h="1699">
                <a:moveTo>
                  <a:pt x="349" y="761"/>
                </a:moveTo>
                <a:cubicBezTo>
                  <a:pt x="587" y="729"/>
                  <a:pt x="1414" y="820"/>
                  <a:pt x="1651" y="732"/>
                </a:cubicBezTo>
                <a:cubicBezTo>
                  <a:pt x="1888" y="644"/>
                  <a:pt x="1710" y="351"/>
                  <a:pt x="1773" y="230"/>
                </a:cubicBezTo>
                <a:cubicBezTo>
                  <a:pt x="1836" y="109"/>
                  <a:pt x="1947" y="16"/>
                  <a:pt x="2029" y="8"/>
                </a:cubicBezTo>
                <a:cubicBezTo>
                  <a:pt x="2111" y="0"/>
                  <a:pt x="2213" y="27"/>
                  <a:pt x="2267" y="183"/>
                </a:cubicBezTo>
                <a:cubicBezTo>
                  <a:pt x="2321" y="339"/>
                  <a:pt x="2355" y="707"/>
                  <a:pt x="2355" y="942"/>
                </a:cubicBezTo>
                <a:cubicBezTo>
                  <a:pt x="2355" y="1177"/>
                  <a:pt x="2353" y="1485"/>
                  <a:pt x="2267" y="1592"/>
                </a:cubicBezTo>
                <a:cubicBezTo>
                  <a:pt x="2181" y="1699"/>
                  <a:pt x="1939" y="1680"/>
                  <a:pt x="1840" y="1586"/>
                </a:cubicBezTo>
                <a:cubicBezTo>
                  <a:pt x="1741" y="1492"/>
                  <a:pt x="1940" y="1135"/>
                  <a:pt x="1670" y="1025"/>
                </a:cubicBezTo>
                <a:cubicBezTo>
                  <a:pt x="1400" y="915"/>
                  <a:pt x="440" y="967"/>
                  <a:pt x="220" y="923"/>
                </a:cubicBezTo>
                <a:cubicBezTo>
                  <a:pt x="0" y="879"/>
                  <a:pt x="127" y="795"/>
                  <a:pt x="349" y="761"/>
                </a:cubicBezTo>
                <a:close/>
              </a:path>
            </a:pathLst>
          </a:custGeom>
          <a:solidFill>
            <a:srgbClr val="66CCFF"/>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03429" name="Line 32"/>
          <p:cNvSpPr>
            <a:spLocks noChangeShapeType="1"/>
          </p:cNvSpPr>
          <p:nvPr/>
        </p:nvSpPr>
        <p:spPr bwMode="auto">
          <a:xfrm>
            <a:off x="6107114" y="4244975"/>
            <a:ext cx="604837"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30" name="Line 34"/>
          <p:cNvSpPr>
            <a:spLocks noChangeShapeType="1"/>
          </p:cNvSpPr>
          <p:nvPr/>
        </p:nvSpPr>
        <p:spPr bwMode="auto">
          <a:xfrm>
            <a:off x="8947150" y="3497263"/>
            <a:ext cx="133350" cy="63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31" name="Line 35"/>
          <p:cNvSpPr>
            <a:spLocks noChangeShapeType="1"/>
          </p:cNvSpPr>
          <p:nvPr/>
        </p:nvSpPr>
        <p:spPr bwMode="auto">
          <a:xfrm flipV="1">
            <a:off x="8953500" y="5002213"/>
            <a:ext cx="171450"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32" name="Text Box 36"/>
          <p:cNvSpPr txBox="1">
            <a:spLocks noChangeArrowheads="1"/>
          </p:cNvSpPr>
          <p:nvPr/>
        </p:nvSpPr>
        <p:spPr bwMode="auto">
          <a:xfrm>
            <a:off x="9572626" y="3227388"/>
            <a:ext cx="9191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600"/>
              <a:t>10.0.0.1</a:t>
            </a:r>
          </a:p>
        </p:txBody>
      </p:sp>
      <p:sp>
        <p:nvSpPr>
          <p:cNvPr id="103433" name="Text Box 37"/>
          <p:cNvSpPr txBox="1">
            <a:spLocks noChangeArrowheads="1"/>
          </p:cNvSpPr>
          <p:nvPr/>
        </p:nvSpPr>
        <p:spPr bwMode="auto">
          <a:xfrm>
            <a:off x="9699626" y="3995738"/>
            <a:ext cx="9191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600"/>
              <a:t>10.0.0.2</a:t>
            </a:r>
          </a:p>
        </p:txBody>
      </p:sp>
      <p:sp>
        <p:nvSpPr>
          <p:cNvPr id="103434" name="Text Box 38"/>
          <p:cNvSpPr txBox="1">
            <a:spLocks noChangeArrowheads="1"/>
          </p:cNvSpPr>
          <p:nvPr/>
        </p:nvSpPr>
        <p:spPr bwMode="auto">
          <a:xfrm>
            <a:off x="9661526" y="4891088"/>
            <a:ext cx="9191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600"/>
              <a:t>10.0.0.3</a:t>
            </a:r>
          </a:p>
        </p:txBody>
      </p:sp>
      <p:grpSp>
        <p:nvGrpSpPr>
          <p:cNvPr id="2" name="Group 88"/>
          <p:cNvGrpSpPr>
            <a:grpSpLocks/>
          </p:cNvGrpSpPr>
          <p:nvPr/>
        </p:nvGrpSpPr>
        <p:grpSpPr bwMode="auto">
          <a:xfrm>
            <a:off x="7154863" y="2855913"/>
            <a:ext cx="1871662" cy="1033462"/>
            <a:chOff x="3550" y="2055"/>
            <a:chExt cx="1179" cy="651"/>
          </a:xfrm>
        </p:grpSpPr>
        <p:grpSp>
          <p:nvGrpSpPr>
            <p:cNvPr id="103525" name="Group 50"/>
            <p:cNvGrpSpPr>
              <a:grpSpLocks/>
            </p:cNvGrpSpPr>
            <p:nvPr/>
          </p:nvGrpSpPr>
          <p:grpSpPr bwMode="auto">
            <a:xfrm>
              <a:off x="3550" y="2055"/>
              <a:ext cx="1179" cy="357"/>
              <a:chOff x="4381" y="786"/>
              <a:chExt cx="1108" cy="357"/>
            </a:xfrm>
          </p:grpSpPr>
          <p:sp>
            <p:nvSpPr>
              <p:cNvPr id="103530" name="Rectangle 40"/>
              <p:cNvSpPr>
                <a:spLocks noChangeArrowheads="1"/>
              </p:cNvSpPr>
              <p:nvPr/>
            </p:nvSpPr>
            <p:spPr bwMode="auto">
              <a:xfrm>
                <a:off x="4385" y="830"/>
                <a:ext cx="1104" cy="25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531" name="Text Box 39"/>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dirty="0"/>
                  <a:t>S: 10.0.0.1:3345</a:t>
                </a:r>
              </a:p>
              <a:p>
                <a:r>
                  <a:rPr lang="en-US" altLang="en-US" sz="1200" dirty="0"/>
                  <a:t>D: 128.119.40.186:80</a:t>
                </a:r>
              </a:p>
            </p:txBody>
          </p:sp>
          <p:grpSp>
            <p:nvGrpSpPr>
              <p:cNvPr id="103532" name="Group 44"/>
              <p:cNvGrpSpPr>
                <a:grpSpLocks/>
              </p:cNvGrpSpPr>
              <p:nvPr/>
            </p:nvGrpSpPr>
            <p:grpSpPr bwMode="auto">
              <a:xfrm>
                <a:off x="5394" y="786"/>
                <a:ext cx="48" cy="99"/>
                <a:chOff x="5508" y="1599"/>
                <a:chExt cx="48" cy="99"/>
              </a:xfrm>
            </p:grpSpPr>
            <p:sp>
              <p:nvSpPr>
                <p:cNvPr id="103537" name="Freeform 43"/>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38" name="Line 41"/>
                <p:cNvSpPr>
                  <a:spLocks noChangeShapeType="1"/>
                </p:cNvSpPr>
                <p:nvPr/>
              </p:nvSpPr>
              <p:spPr bwMode="auto">
                <a:xfrm flipH="1">
                  <a:off x="5512" y="1608"/>
                  <a:ext cx="22"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39" name="Line 42"/>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103533" name="Group 45"/>
              <p:cNvGrpSpPr>
                <a:grpSpLocks/>
              </p:cNvGrpSpPr>
              <p:nvPr/>
            </p:nvGrpSpPr>
            <p:grpSpPr bwMode="auto">
              <a:xfrm>
                <a:off x="5382" y="1044"/>
                <a:ext cx="48" cy="99"/>
                <a:chOff x="5508" y="1599"/>
                <a:chExt cx="48" cy="99"/>
              </a:xfrm>
            </p:grpSpPr>
            <p:sp>
              <p:nvSpPr>
                <p:cNvPr id="103534" name="Freeform 46"/>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35" name="Line 47"/>
                <p:cNvSpPr>
                  <a:spLocks noChangeShapeType="1"/>
                </p:cNvSpPr>
                <p:nvPr/>
              </p:nvSpPr>
              <p:spPr bwMode="auto">
                <a:xfrm flipH="1">
                  <a:off x="5512" y="1608"/>
                  <a:ext cx="22"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36" name="Line 48"/>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sp>
          <p:nvSpPr>
            <p:cNvPr id="103526" name="Freeform 51"/>
            <p:cNvSpPr>
              <a:spLocks/>
            </p:cNvSpPr>
            <p:nvPr/>
          </p:nvSpPr>
          <p:spPr bwMode="auto">
            <a:xfrm>
              <a:off x="3573" y="2364"/>
              <a:ext cx="564" cy="342"/>
            </a:xfrm>
            <a:custGeom>
              <a:avLst/>
              <a:gdLst>
                <a:gd name="T0" fmla="*/ 0 w 417"/>
                <a:gd name="T1" fmla="*/ 2715 h 264"/>
                <a:gd name="T2" fmla="*/ 6319 w 417"/>
                <a:gd name="T3" fmla="*/ 2715 h 264"/>
                <a:gd name="T4" fmla="*/ 6319 w 417"/>
                <a:gd name="T5" fmla="*/ 0 h 264"/>
                <a:gd name="T6" fmla="*/ 0 60000 65536"/>
                <a:gd name="T7" fmla="*/ 0 60000 65536"/>
                <a:gd name="T8" fmla="*/ 0 60000 65536"/>
                <a:gd name="T9" fmla="*/ 0 w 417"/>
                <a:gd name="T10" fmla="*/ 0 h 264"/>
                <a:gd name="T11" fmla="*/ 417 w 417"/>
                <a:gd name="T12" fmla="*/ 264 h 264"/>
              </a:gdLst>
              <a:ahLst/>
              <a:cxnLst>
                <a:cxn ang="T6">
                  <a:pos x="T0" y="T1"/>
                </a:cxn>
                <a:cxn ang="T7">
                  <a:pos x="T2" y="T3"/>
                </a:cxn>
                <a:cxn ang="T8">
                  <a:pos x="T4" y="T5"/>
                </a:cxn>
              </a:cxnLst>
              <a:rect l="T9" t="T10" r="T11" b="T12"/>
              <a:pathLst>
                <a:path w="417" h="264">
                  <a:moveTo>
                    <a:pt x="0" y="264"/>
                  </a:moveTo>
                  <a:lnTo>
                    <a:pt x="417" y="264"/>
                  </a:lnTo>
                  <a:lnTo>
                    <a:pt x="417" y="0"/>
                  </a:lnTo>
                </a:path>
              </a:pathLst>
            </a:custGeom>
            <a:noFill/>
            <a:ln w="28575" cap="flat" cmpd="sng">
              <a:solidFill>
                <a:schemeClr val="tx1"/>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endParaRPr lang="en-US"/>
            </a:p>
          </p:txBody>
        </p:sp>
        <p:grpSp>
          <p:nvGrpSpPr>
            <p:cNvPr id="103527" name="Group 87"/>
            <p:cNvGrpSpPr>
              <a:grpSpLocks/>
            </p:cNvGrpSpPr>
            <p:nvPr/>
          </p:nvGrpSpPr>
          <p:grpSpPr bwMode="auto">
            <a:xfrm>
              <a:off x="4032" y="2416"/>
              <a:ext cx="218" cy="231"/>
              <a:chOff x="5140" y="400"/>
              <a:chExt cx="218" cy="231"/>
            </a:xfrm>
          </p:grpSpPr>
          <p:sp>
            <p:nvSpPr>
              <p:cNvPr id="103528" name="Oval 86"/>
              <p:cNvSpPr>
                <a:spLocks noChangeArrowheads="1"/>
              </p:cNvSpPr>
              <p:nvPr/>
            </p:nvSpPr>
            <p:spPr bwMode="auto">
              <a:xfrm>
                <a:off x="5140" y="410"/>
                <a:ext cx="218" cy="218"/>
              </a:xfrm>
              <a:prstGeom prst="ellipse">
                <a:avLst/>
              </a:prstGeom>
              <a:solidFill>
                <a:schemeClr val="bg1"/>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529" name="Text Box 52"/>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800">
                    <a:solidFill>
                      <a:srgbClr val="CC0000"/>
                    </a:solidFill>
                  </a:rPr>
                  <a:t>1</a:t>
                </a:r>
              </a:p>
            </p:txBody>
          </p:sp>
        </p:grpSp>
      </p:grpSp>
      <p:sp>
        <p:nvSpPr>
          <p:cNvPr id="103436" name="Text Box 54"/>
          <p:cNvSpPr txBox="1">
            <a:spLocks noChangeArrowheads="1"/>
          </p:cNvSpPr>
          <p:nvPr/>
        </p:nvSpPr>
        <p:spPr bwMode="auto">
          <a:xfrm>
            <a:off x="6057901" y="3817938"/>
            <a:ext cx="919163"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600"/>
              <a:t>10.0.0.4</a:t>
            </a:r>
          </a:p>
        </p:txBody>
      </p:sp>
      <p:sp>
        <p:nvSpPr>
          <p:cNvPr id="103437" name="Line 55"/>
          <p:cNvSpPr>
            <a:spLocks noChangeShapeType="1"/>
          </p:cNvSpPr>
          <p:nvPr/>
        </p:nvSpPr>
        <p:spPr bwMode="auto">
          <a:xfrm flipH="1">
            <a:off x="6181726" y="4073525"/>
            <a:ext cx="85725" cy="128588"/>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sp>
        <p:nvSpPr>
          <p:cNvPr id="103438" name="Text Box 56"/>
          <p:cNvSpPr txBox="1">
            <a:spLocks noChangeArrowheads="1"/>
          </p:cNvSpPr>
          <p:nvPr/>
        </p:nvSpPr>
        <p:spPr bwMode="auto">
          <a:xfrm>
            <a:off x="4219575" y="4375150"/>
            <a:ext cx="125730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600"/>
              <a:t>138.76.29.7</a:t>
            </a:r>
          </a:p>
        </p:txBody>
      </p:sp>
      <p:sp>
        <p:nvSpPr>
          <p:cNvPr id="103439" name="Line 57"/>
          <p:cNvSpPr>
            <a:spLocks noChangeShapeType="1"/>
          </p:cNvSpPr>
          <p:nvPr/>
        </p:nvSpPr>
        <p:spPr bwMode="auto">
          <a:xfrm flipH="1">
            <a:off x="5441951" y="4311650"/>
            <a:ext cx="85725" cy="128588"/>
          </a:xfrm>
          <a:prstGeom prst="line">
            <a:avLst/>
          </a:prstGeom>
          <a:noFill/>
          <a:ln w="19050">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endParaRPr lang="en-US"/>
          </a:p>
        </p:txBody>
      </p:sp>
      <p:grpSp>
        <p:nvGrpSpPr>
          <p:cNvPr id="7" name="Group 59"/>
          <p:cNvGrpSpPr>
            <a:grpSpLocks/>
          </p:cNvGrpSpPr>
          <p:nvPr/>
        </p:nvGrpSpPr>
        <p:grpSpPr bwMode="auto">
          <a:xfrm>
            <a:off x="8086725" y="1297782"/>
            <a:ext cx="2489196" cy="1520824"/>
            <a:chOff x="3902" y="989"/>
            <a:chExt cx="1568" cy="958"/>
          </a:xfrm>
        </p:grpSpPr>
        <p:sp>
          <p:nvSpPr>
            <p:cNvPr id="103523" name="Text Box 53"/>
            <p:cNvSpPr txBox="1">
              <a:spLocks noChangeArrowheads="1"/>
            </p:cNvSpPr>
            <p:nvPr/>
          </p:nvSpPr>
          <p:spPr bwMode="auto">
            <a:xfrm>
              <a:off x="4121" y="989"/>
              <a:ext cx="1349" cy="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nSpc>
                  <a:spcPct val="85000"/>
                </a:lnSpc>
              </a:pPr>
              <a:r>
                <a:rPr lang="en-US" altLang="en-US" sz="1800" b="1" i="1" dirty="0">
                  <a:solidFill>
                    <a:srgbClr val="CC0000"/>
                  </a:solidFill>
                </a:rPr>
                <a:t>1:</a:t>
              </a:r>
              <a:r>
                <a:rPr lang="en-US" altLang="en-US" sz="1800" dirty="0">
                  <a:solidFill>
                    <a:srgbClr val="FF0000"/>
                  </a:solidFill>
                </a:rPr>
                <a:t> </a:t>
              </a:r>
              <a:r>
                <a:rPr lang="en-US" altLang="en-US" sz="1800" dirty="0">
                  <a:solidFill>
                    <a:srgbClr val="000099"/>
                  </a:solidFill>
                </a:rPr>
                <a:t>host 10.0.0.1 </a:t>
              </a:r>
            </a:p>
            <a:p>
              <a:pPr>
                <a:lnSpc>
                  <a:spcPct val="85000"/>
                </a:lnSpc>
              </a:pPr>
              <a:r>
                <a:rPr lang="en-US" altLang="en-US" sz="1800" dirty="0">
                  <a:solidFill>
                    <a:srgbClr val="000099"/>
                  </a:solidFill>
                </a:rPr>
                <a:t>sends datagram to </a:t>
              </a:r>
            </a:p>
            <a:p>
              <a:pPr>
                <a:lnSpc>
                  <a:spcPct val="85000"/>
                </a:lnSpc>
              </a:pPr>
              <a:r>
                <a:rPr lang="en-US" altLang="en-US" sz="1800" dirty="0">
                  <a:solidFill>
                    <a:srgbClr val="000099"/>
                  </a:solidFill>
                </a:rPr>
                <a:t>128.119.40.186:80</a:t>
              </a:r>
            </a:p>
            <a:p>
              <a:pPr>
                <a:lnSpc>
                  <a:spcPct val="85000"/>
                </a:lnSpc>
              </a:pPr>
              <a:r>
                <a:rPr lang="en-US" altLang="en-US" sz="1800" dirty="0">
                  <a:solidFill>
                    <a:srgbClr val="000099"/>
                  </a:solidFill>
                </a:rPr>
                <a:t>(source port 3345 randomly picked)</a:t>
              </a:r>
            </a:p>
          </p:txBody>
        </p:sp>
        <p:sp>
          <p:nvSpPr>
            <p:cNvPr id="103524" name="Line 58"/>
            <p:cNvSpPr>
              <a:spLocks noChangeShapeType="1"/>
            </p:cNvSpPr>
            <p:nvPr/>
          </p:nvSpPr>
          <p:spPr bwMode="auto">
            <a:xfrm flipH="1">
              <a:off x="3902" y="1105"/>
              <a:ext cx="239" cy="842"/>
            </a:xfrm>
            <a:prstGeom prst="line">
              <a:avLst/>
            </a:prstGeom>
            <a:noFill/>
            <a:ln w="38100">
              <a:solidFill>
                <a:srgbClr val="CC0000"/>
              </a:solidFill>
              <a:round/>
              <a:headEnd/>
              <a:tailEnd type="triangle"/>
            </a:ln>
            <a:extLst>
              <a:ext uri="{909E8E84-426E-40DD-AFC4-6F175D3DCCD1}">
                <a14:hiddenFill xmlns:a14="http://schemas.microsoft.com/office/drawing/2010/main">
                  <a:noFill/>
                </a14:hiddenFill>
              </a:ext>
            </a:extLst>
          </p:spPr>
          <p:txBody>
            <a:bodyPr wrap="none"/>
            <a:lstStyle/>
            <a:p>
              <a:endParaRPr lang="en-US"/>
            </a:p>
          </p:txBody>
        </p:sp>
      </p:grpSp>
      <p:sp>
        <p:nvSpPr>
          <p:cNvPr id="103441" name="Freeform 67"/>
          <p:cNvSpPr>
            <a:spLocks/>
          </p:cNvSpPr>
          <p:nvPr/>
        </p:nvSpPr>
        <p:spPr bwMode="auto">
          <a:xfrm>
            <a:off x="3868739" y="2627314"/>
            <a:ext cx="3862387" cy="1531937"/>
          </a:xfrm>
          <a:custGeom>
            <a:avLst/>
            <a:gdLst>
              <a:gd name="T0" fmla="*/ 0 w 2433"/>
              <a:gd name="T1" fmla="*/ 2147483647 h 965"/>
              <a:gd name="T2" fmla="*/ 2147483647 w 2433"/>
              <a:gd name="T3" fmla="*/ 2147483647 h 965"/>
              <a:gd name="T4" fmla="*/ 2147483647 w 2433"/>
              <a:gd name="T5" fmla="*/ 2147483647 h 965"/>
              <a:gd name="T6" fmla="*/ 2147483647 w 2433"/>
              <a:gd name="T7" fmla="*/ 2147483647 h 965"/>
              <a:gd name="T8" fmla="*/ 2147483647 w 2433"/>
              <a:gd name="T9" fmla="*/ 2147483647 h 965"/>
              <a:gd name="T10" fmla="*/ 2147483647 w 2433"/>
              <a:gd name="T11" fmla="*/ 2147483647 h 965"/>
              <a:gd name="T12" fmla="*/ 0 w 2433"/>
              <a:gd name="T13" fmla="*/ 2147483647 h 965"/>
              <a:gd name="T14" fmla="*/ 0 60000 65536"/>
              <a:gd name="T15" fmla="*/ 0 60000 65536"/>
              <a:gd name="T16" fmla="*/ 0 60000 65536"/>
              <a:gd name="T17" fmla="*/ 0 60000 65536"/>
              <a:gd name="T18" fmla="*/ 0 60000 65536"/>
              <a:gd name="T19" fmla="*/ 0 60000 65536"/>
              <a:gd name="T20" fmla="*/ 0 60000 65536"/>
              <a:gd name="T21" fmla="*/ 0 w 2433"/>
              <a:gd name="T22" fmla="*/ 0 h 965"/>
              <a:gd name="T23" fmla="*/ 2433 w 2433"/>
              <a:gd name="T24" fmla="*/ 965 h 9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433" h="965">
                <a:moveTo>
                  <a:pt x="0" y="64"/>
                </a:moveTo>
                <a:cubicBezTo>
                  <a:pt x="0" y="64"/>
                  <a:pt x="2079" y="0"/>
                  <a:pt x="2352" y="64"/>
                </a:cubicBezTo>
                <a:cubicBezTo>
                  <a:pt x="2433" y="57"/>
                  <a:pt x="1814" y="309"/>
                  <a:pt x="1640" y="450"/>
                </a:cubicBezTo>
                <a:cubicBezTo>
                  <a:pt x="1466" y="591"/>
                  <a:pt x="1383" y="888"/>
                  <a:pt x="1308" y="965"/>
                </a:cubicBezTo>
                <a:lnTo>
                  <a:pt x="1159" y="965"/>
                </a:lnTo>
                <a:cubicBezTo>
                  <a:pt x="1078" y="870"/>
                  <a:pt x="1013" y="546"/>
                  <a:pt x="820" y="396"/>
                </a:cubicBezTo>
                <a:cubicBezTo>
                  <a:pt x="583" y="207"/>
                  <a:pt x="189" y="142"/>
                  <a:pt x="0" y="64"/>
                </a:cubicBezTo>
                <a:close/>
              </a:path>
            </a:pathLst>
          </a:custGeom>
          <a:gradFill rotWithShape="1">
            <a:gsLst>
              <a:gs pos="0">
                <a:schemeClr val="hlink"/>
              </a:gs>
              <a:gs pos="100000">
                <a:schemeClr val="bg1"/>
              </a:gs>
            </a:gsLst>
            <a:lin ang="5400000" scaled="1"/>
          </a:gradFill>
          <a:ln w="3175" cap="flat" cmpd="sng">
            <a:solidFill>
              <a:schemeClr val="hlink"/>
            </a:solidFill>
            <a:prstDash val="solid"/>
            <a:round/>
            <a:headEnd/>
            <a:tailEnd/>
          </a:ln>
        </p:spPr>
        <p:txBody>
          <a:bodyPr wrap="none"/>
          <a:lstStyle/>
          <a:p>
            <a:endParaRPr lang="en-US"/>
          </a:p>
        </p:txBody>
      </p:sp>
      <p:sp>
        <p:nvSpPr>
          <p:cNvPr id="103442" name="Rectangle 62"/>
          <p:cNvSpPr>
            <a:spLocks noChangeArrowheads="1"/>
          </p:cNvSpPr>
          <p:nvPr/>
        </p:nvSpPr>
        <p:spPr bwMode="auto">
          <a:xfrm>
            <a:off x="3868738" y="1374775"/>
            <a:ext cx="3784600" cy="1354138"/>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443" name="Text Box 60"/>
          <p:cNvSpPr txBox="1">
            <a:spLocks noChangeArrowheads="1"/>
          </p:cNvSpPr>
          <p:nvPr/>
        </p:nvSpPr>
        <p:spPr bwMode="auto">
          <a:xfrm>
            <a:off x="3910013" y="1419225"/>
            <a:ext cx="36766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gn="ctr"/>
            <a:r>
              <a:rPr lang="en-US" altLang="en-US" sz="1800"/>
              <a:t>NAT translation table</a:t>
            </a:r>
          </a:p>
          <a:p>
            <a:pPr algn="ctr"/>
            <a:r>
              <a:rPr lang="en-US" altLang="en-US" sz="1800"/>
              <a:t>WAN side addr        LAN side addr</a:t>
            </a:r>
          </a:p>
        </p:txBody>
      </p:sp>
      <p:sp>
        <p:nvSpPr>
          <p:cNvPr id="103444" name="Line 63"/>
          <p:cNvSpPr>
            <a:spLocks noChangeShapeType="1"/>
          </p:cNvSpPr>
          <p:nvPr/>
        </p:nvSpPr>
        <p:spPr bwMode="auto">
          <a:xfrm flipV="1">
            <a:off x="3868738" y="1747838"/>
            <a:ext cx="3790950" cy="11112"/>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45" name="Line 64"/>
          <p:cNvSpPr>
            <a:spLocks noChangeShapeType="1"/>
          </p:cNvSpPr>
          <p:nvPr/>
        </p:nvSpPr>
        <p:spPr bwMode="auto">
          <a:xfrm flipV="1">
            <a:off x="3883026" y="2025651"/>
            <a:ext cx="3749675" cy="11113"/>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46" name="Line 65"/>
          <p:cNvSpPr>
            <a:spLocks noChangeShapeType="1"/>
          </p:cNvSpPr>
          <p:nvPr/>
        </p:nvSpPr>
        <p:spPr bwMode="auto">
          <a:xfrm>
            <a:off x="5992814" y="1770064"/>
            <a:ext cx="3175" cy="955675"/>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233533" name="Text Box 61"/>
          <p:cNvSpPr txBox="1">
            <a:spLocks noChangeArrowheads="1"/>
          </p:cNvSpPr>
          <p:nvPr/>
        </p:nvSpPr>
        <p:spPr bwMode="auto">
          <a:xfrm>
            <a:off x="3925888" y="2044700"/>
            <a:ext cx="3702050" cy="641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gn="ctr"/>
            <a:r>
              <a:rPr lang="en-US" altLang="en-US" sz="1800" dirty="0">
                <a:solidFill>
                  <a:srgbClr val="CC0000"/>
                </a:solidFill>
              </a:rPr>
              <a:t>138.76.29.7:5001   10.0.0.1:3345</a:t>
            </a:r>
          </a:p>
          <a:p>
            <a:pPr algn="ctr"/>
            <a:r>
              <a:rPr lang="en-US" altLang="en-US" sz="1800" dirty="0"/>
              <a:t>……                                         ……</a:t>
            </a:r>
          </a:p>
        </p:txBody>
      </p:sp>
      <p:grpSp>
        <p:nvGrpSpPr>
          <p:cNvPr id="8" name="Group 135"/>
          <p:cNvGrpSpPr>
            <a:grpSpLocks/>
          </p:cNvGrpSpPr>
          <p:nvPr/>
        </p:nvGrpSpPr>
        <p:grpSpPr bwMode="auto">
          <a:xfrm>
            <a:off x="6289676" y="3435350"/>
            <a:ext cx="2784475" cy="1638300"/>
            <a:chOff x="3002" y="2417"/>
            <a:chExt cx="1754" cy="1032"/>
          </a:xfrm>
        </p:grpSpPr>
        <p:sp>
          <p:nvSpPr>
            <p:cNvPr id="103509" name="Rectangle 91"/>
            <p:cNvSpPr>
              <a:spLocks noChangeArrowheads="1"/>
            </p:cNvSpPr>
            <p:nvPr/>
          </p:nvSpPr>
          <p:spPr bwMode="auto">
            <a:xfrm>
              <a:off x="3002" y="3051"/>
              <a:ext cx="1175" cy="25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510" name="Text Box 92"/>
            <p:cNvSpPr txBox="1">
              <a:spLocks noChangeArrowheads="1"/>
            </p:cNvSpPr>
            <p:nvPr/>
          </p:nvSpPr>
          <p:spPr bwMode="auto">
            <a:xfrm>
              <a:off x="3104" y="3042"/>
              <a:ext cx="1112"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dirty="0"/>
                <a:t>S: 128.119.40.186:80 </a:t>
              </a:r>
            </a:p>
            <a:p>
              <a:r>
                <a:rPr lang="en-US" altLang="en-US" sz="1200" dirty="0"/>
                <a:t>D: 10.0.0.1:3345</a:t>
              </a:r>
            </a:p>
            <a:p>
              <a:endParaRPr lang="en-US" altLang="en-US" sz="1200" dirty="0"/>
            </a:p>
          </p:txBody>
        </p:sp>
        <p:grpSp>
          <p:nvGrpSpPr>
            <p:cNvPr id="103511" name="Group 93"/>
            <p:cNvGrpSpPr>
              <a:grpSpLocks/>
            </p:cNvGrpSpPr>
            <p:nvPr/>
          </p:nvGrpSpPr>
          <p:grpSpPr bwMode="auto">
            <a:xfrm>
              <a:off x="3054" y="3007"/>
              <a:ext cx="51" cy="99"/>
              <a:chOff x="5508" y="1599"/>
              <a:chExt cx="48" cy="99"/>
            </a:xfrm>
          </p:grpSpPr>
          <p:sp>
            <p:nvSpPr>
              <p:cNvPr id="103520" name="Freeform 94"/>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21" name="Line 95"/>
              <p:cNvSpPr>
                <a:spLocks noChangeShapeType="1"/>
              </p:cNvSpPr>
              <p:nvPr/>
            </p:nvSpPr>
            <p:spPr bwMode="auto">
              <a:xfrm flipH="1">
                <a:off x="5512" y="1608"/>
                <a:ext cx="22"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22" name="Line 96"/>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103512" name="Group 97"/>
            <p:cNvGrpSpPr>
              <a:grpSpLocks/>
            </p:cNvGrpSpPr>
            <p:nvPr/>
          </p:nvGrpSpPr>
          <p:grpSpPr bwMode="auto">
            <a:xfrm>
              <a:off x="3059" y="3248"/>
              <a:ext cx="51" cy="99"/>
              <a:chOff x="5508" y="1599"/>
              <a:chExt cx="48" cy="99"/>
            </a:xfrm>
          </p:grpSpPr>
          <p:sp>
            <p:nvSpPr>
              <p:cNvPr id="103517" name="Freeform 98"/>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18" name="Line 99"/>
              <p:cNvSpPr>
                <a:spLocks noChangeShapeType="1"/>
              </p:cNvSpPr>
              <p:nvPr/>
            </p:nvSpPr>
            <p:spPr bwMode="auto">
              <a:xfrm flipH="1">
                <a:off x="5512" y="1608"/>
                <a:ext cx="22"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19" name="Line 100"/>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sp>
          <p:nvSpPr>
            <p:cNvPr id="103513" name="Freeform 101"/>
            <p:cNvSpPr>
              <a:spLocks/>
            </p:cNvSpPr>
            <p:nvPr/>
          </p:nvSpPr>
          <p:spPr bwMode="auto">
            <a:xfrm>
              <a:off x="4179" y="2417"/>
              <a:ext cx="577" cy="768"/>
            </a:xfrm>
            <a:custGeom>
              <a:avLst/>
              <a:gdLst>
                <a:gd name="T0" fmla="*/ 577 w 577"/>
                <a:gd name="T1" fmla="*/ 0 h 768"/>
                <a:gd name="T2" fmla="*/ 342 w 577"/>
                <a:gd name="T3" fmla="*/ 0 h 768"/>
                <a:gd name="T4" fmla="*/ 342 w 577"/>
                <a:gd name="T5" fmla="*/ 768 h 768"/>
                <a:gd name="T6" fmla="*/ 0 w 577"/>
                <a:gd name="T7" fmla="*/ 760 h 768"/>
                <a:gd name="T8" fmla="*/ 0 60000 65536"/>
                <a:gd name="T9" fmla="*/ 0 60000 65536"/>
                <a:gd name="T10" fmla="*/ 0 60000 65536"/>
                <a:gd name="T11" fmla="*/ 0 60000 65536"/>
                <a:gd name="T12" fmla="*/ 0 w 577"/>
                <a:gd name="T13" fmla="*/ 0 h 768"/>
                <a:gd name="T14" fmla="*/ 577 w 577"/>
                <a:gd name="T15" fmla="*/ 768 h 768"/>
              </a:gdLst>
              <a:ahLst/>
              <a:cxnLst>
                <a:cxn ang="T8">
                  <a:pos x="T0" y="T1"/>
                </a:cxn>
                <a:cxn ang="T9">
                  <a:pos x="T2" y="T3"/>
                </a:cxn>
                <a:cxn ang="T10">
                  <a:pos x="T4" y="T5"/>
                </a:cxn>
                <a:cxn ang="T11">
                  <a:pos x="T6" y="T7"/>
                </a:cxn>
              </a:cxnLst>
              <a:rect l="T12" t="T13" r="T14" b="T15"/>
              <a:pathLst>
                <a:path w="577" h="768">
                  <a:moveTo>
                    <a:pt x="577" y="0"/>
                  </a:moveTo>
                  <a:lnTo>
                    <a:pt x="342" y="0"/>
                  </a:lnTo>
                  <a:lnTo>
                    <a:pt x="342" y="768"/>
                  </a:lnTo>
                  <a:lnTo>
                    <a:pt x="0" y="760"/>
                  </a:lnTo>
                </a:path>
              </a:pathLst>
            </a:custGeom>
            <a:noFill/>
            <a:ln w="28575" cap="flat" cmpd="sng">
              <a:solidFill>
                <a:schemeClr val="tx1"/>
              </a:solidFill>
              <a:prstDash val="solid"/>
              <a:round/>
              <a:headEnd type="triangle" w="med" len="med"/>
              <a:tailEnd type="none" w="med" len="med"/>
            </a:ln>
            <a:extLst>
              <a:ext uri="{909E8E84-426E-40DD-AFC4-6F175D3DCCD1}">
                <a14:hiddenFill xmlns:a14="http://schemas.microsoft.com/office/drawing/2010/main">
                  <a:solidFill>
                    <a:srgbClr val="FFFFFF"/>
                  </a:solidFill>
                </a14:hiddenFill>
              </a:ext>
            </a:extLst>
          </p:spPr>
          <p:txBody>
            <a:bodyPr wrap="none"/>
            <a:lstStyle/>
            <a:p>
              <a:endParaRPr lang="en-US"/>
            </a:p>
          </p:txBody>
        </p:sp>
        <p:grpSp>
          <p:nvGrpSpPr>
            <p:cNvPr id="103514" name="Group 102"/>
            <p:cNvGrpSpPr>
              <a:grpSpLocks/>
            </p:cNvGrpSpPr>
            <p:nvPr/>
          </p:nvGrpSpPr>
          <p:grpSpPr bwMode="auto">
            <a:xfrm>
              <a:off x="4240" y="3061"/>
              <a:ext cx="218" cy="231"/>
              <a:chOff x="5140" y="400"/>
              <a:chExt cx="218" cy="231"/>
            </a:xfrm>
          </p:grpSpPr>
          <p:sp>
            <p:nvSpPr>
              <p:cNvPr id="103515" name="Oval 103"/>
              <p:cNvSpPr>
                <a:spLocks noChangeArrowheads="1"/>
              </p:cNvSpPr>
              <p:nvPr/>
            </p:nvSpPr>
            <p:spPr bwMode="auto">
              <a:xfrm>
                <a:off x="5140" y="410"/>
                <a:ext cx="218" cy="218"/>
              </a:xfrm>
              <a:prstGeom prst="ellipse">
                <a:avLst/>
              </a:prstGeom>
              <a:solidFill>
                <a:schemeClr val="bg1"/>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516" name="Text Box 104"/>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800">
                    <a:solidFill>
                      <a:srgbClr val="CC0000"/>
                    </a:solidFill>
                  </a:rPr>
                  <a:t>4</a:t>
                </a:r>
              </a:p>
            </p:txBody>
          </p:sp>
        </p:grpSp>
      </p:grpSp>
      <p:grpSp>
        <p:nvGrpSpPr>
          <p:cNvPr id="12" name="Group 108"/>
          <p:cNvGrpSpPr>
            <a:grpSpLocks/>
          </p:cNvGrpSpPr>
          <p:nvPr/>
        </p:nvGrpSpPr>
        <p:grpSpPr bwMode="auto">
          <a:xfrm>
            <a:off x="3055939" y="3652839"/>
            <a:ext cx="2497137" cy="566737"/>
            <a:chOff x="1026" y="3559"/>
            <a:chExt cx="1573" cy="357"/>
          </a:xfrm>
        </p:grpSpPr>
        <p:grpSp>
          <p:nvGrpSpPr>
            <p:cNvPr id="103494" name="Group 68"/>
            <p:cNvGrpSpPr>
              <a:grpSpLocks/>
            </p:cNvGrpSpPr>
            <p:nvPr/>
          </p:nvGrpSpPr>
          <p:grpSpPr bwMode="auto">
            <a:xfrm>
              <a:off x="1412" y="3559"/>
              <a:ext cx="1187" cy="357"/>
              <a:chOff x="4381" y="786"/>
              <a:chExt cx="1108" cy="357"/>
            </a:xfrm>
          </p:grpSpPr>
          <p:sp>
            <p:nvSpPr>
              <p:cNvPr id="103499" name="Rectangle 69"/>
              <p:cNvSpPr>
                <a:spLocks noChangeArrowheads="1"/>
              </p:cNvSpPr>
              <p:nvPr/>
            </p:nvSpPr>
            <p:spPr bwMode="auto">
              <a:xfrm>
                <a:off x="4385" y="830"/>
                <a:ext cx="1104" cy="25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500" name="Text Box 70"/>
              <p:cNvSpPr txBox="1">
                <a:spLocks noChangeArrowheads="1"/>
              </p:cNvSpPr>
              <p:nvPr/>
            </p:nvSpPr>
            <p:spPr bwMode="auto">
              <a:xfrm>
                <a:off x="4381" y="813"/>
                <a:ext cx="1045" cy="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dirty="0"/>
                  <a:t>S: 138.76.29.7:5001</a:t>
                </a:r>
              </a:p>
              <a:p>
                <a:r>
                  <a:rPr lang="en-US" altLang="en-US" sz="1200" dirty="0"/>
                  <a:t>D: 128.119.40.186:80</a:t>
                </a:r>
              </a:p>
            </p:txBody>
          </p:sp>
          <p:grpSp>
            <p:nvGrpSpPr>
              <p:cNvPr id="103501" name="Group 71"/>
              <p:cNvGrpSpPr>
                <a:grpSpLocks/>
              </p:cNvGrpSpPr>
              <p:nvPr/>
            </p:nvGrpSpPr>
            <p:grpSpPr bwMode="auto">
              <a:xfrm>
                <a:off x="5394" y="786"/>
                <a:ext cx="48" cy="99"/>
                <a:chOff x="5508" y="1599"/>
                <a:chExt cx="48" cy="99"/>
              </a:xfrm>
            </p:grpSpPr>
            <p:sp>
              <p:nvSpPr>
                <p:cNvPr id="103506" name="Freeform 72"/>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07" name="Line 73"/>
                <p:cNvSpPr>
                  <a:spLocks noChangeShapeType="1"/>
                </p:cNvSpPr>
                <p:nvPr/>
              </p:nvSpPr>
              <p:spPr bwMode="auto">
                <a:xfrm flipH="1">
                  <a:off x="5512" y="1608"/>
                  <a:ext cx="21"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08" name="Line 74"/>
                <p:cNvSpPr>
                  <a:spLocks noChangeShapeType="1"/>
                </p:cNvSpPr>
                <p:nvPr/>
              </p:nvSpPr>
              <p:spPr bwMode="auto">
                <a:xfrm flipH="1">
                  <a:off x="5536" y="1620"/>
                  <a:ext cx="21"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103502" name="Group 75"/>
              <p:cNvGrpSpPr>
                <a:grpSpLocks/>
              </p:cNvGrpSpPr>
              <p:nvPr/>
            </p:nvGrpSpPr>
            <p:grpSpPr bwMode="auto">
              <a:xfrm>
                <a:off x="5382" y="1044"/>
                <a:ext cx="48" cy="99"/>
                <a:chOff x="5508" y="1599"/>
                <a:chExt cx="48" cy="99"/>
              </a:xfrm>
            </p:grpSpPr>
            <p:sp>
              <p:nvSpPr>
                <p:cNvPr id="103503" name="Freeform 76"/>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504" name="Line 77"/>
                <p:cNvSpPr>
                  <a:spLocks noChangeShapeType="1"/>
                </p:cNvSpPr>
                <p:nvPr/>
              </p:nvSpPr>
              <p:spPr bwMode="auto">
                <a:xfrm flipH="1">
                  <a:off x="5510" y="1608"/>
                  <a:ext cx="21"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505" name="Line 78"/>
                <p:cNvSpPr>
                  <a:spLocks noChangeShapeType="1"/>
                </p:cNvSpPr>
                <p:nvPr/>
              </p:nvSpPr>
              <p:spPr bwMode="auto">
                <a:xfrm flipH="1">
                  <a:off x="5536" y="1620"/>
                  <a:ext cx="21"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sp>
          <p:nvSpPr>
            <p:cNvPr id="103495" name="Line 79"/>
            <p:cNvSpPr>
              <a:spLocks noChangeShapeType="1"/>
            </p:cNvSpPr>
            <p:nvPr/>
          </p:nvSpPr>
          <p:spPr bwMode="auto">
            <a:xfrm flipH="1">
              <a:off x="1026" y="3729"/>
              <a:ext cx="376" cy="0"/>
            </a:xfrm>
            <a:prstGeom prst="line">
              <a:avLst/>
            </a:prstGeom>
            <a:noFill/>
            <a:ln w="19050">
              <a:solidFill>
                <a:schemeClr val="tx1"/>
              </a:solidFill>
              <a:round/>
              <a:headEnd/>
              <a:tailEnd type="triangle" w="med" len="med"/>
            </a:ln>
            <a:extLst>
              <a:ext uri="{909E8E84-426E-40DD-AFC4-6F175D3DCCD1}">
                <a14:hiddenFill xmlns:a14="http://schemas.microsoft.com/office/drawing/2010/main">
                  <a:noFill/>
                </a14:hiddenFill>
              </a:ext>
            </a:extLst>
          </p:spPr>
          <p:txBody>
            <a:bodyPr wrap="none"/>
            <a:lstStyle/>
            <a:p>
              <a:endParaRPr lang="en-US"/>
            </a:p>
          </p:txBody>
        </p:sp>
        <p:grpSp>
          <p:nvGrpSpPr>
            <p:cNvPr id="103496" name="Group 105"/>
            <p:cNvGrpSpPr>
              <a:grpSpLocks/>
            </p:cNvGrpSpPr>
            <p:nvPr/>
          </p:nvGrpSpPr>
          <p:grpSpPr bwMode="auto">
            <a:xfrm>
              <a:off x="1143" y="3613"/>
              <a:ext cx="218" cy="231"/>
              <a:chOff x="5140" y="400"/>
              <a:chExt cx="218" cy="231"/>
            </a:xfrm>
          </p:grpSpPr>
          <p:sp>
            <p:nvSpPr>
              <p:cNvPr id="103497" name="Oval 106"/>
              <p:cNvSpPr>
                <a:spLocks noChangeArrowheads="1"/>
              </p:cNvSpPr>
              <p:nvPr/>
            </p:nvSpPr>
            <p:spPr bwMode="auto">
              <a:xfrm>
                <a:off x="5140" y="410"/>
                <a:ext cx="218" cy="218"/>
              </a:xfrm>
              <a:prstGeom prst="ellipse">
                <a:avLst/>
              </a:prstGeom>
              <a:solidFill>
                <a:schemeClr val="bg1"/>
              </a:solidFill>
              <a:ln w="9525">
                <a:solidFill>
                  <a:srgbClr val="FF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498" name="Text Box 107"/>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800">
                    <a:solidFill>
                      <a:srgbClr val="CC0000"/>
                    </a:solidFill>
                  </a:rPr>
                  <a:t>2</a:t>
                </a:r>
              </a:p>
            </p:txBody>
          </p:sp>
        </p:grpSp>
      </p:grpSp>
      <p:grpSp>
        <p:nvGrpSpPr>
          <p:cNvPr id="17" name="Group 112"/>
          <p:cNvGrpSpPr>
            <a:grpSpLocks/>
          </p:cNvGrpSpPr>
          <p:nvPr/>
        </p:nvGrpSpPr>
        <p:grpSpPr bwMode="auto">
          <a:xfrm>
            <a:off x="1524001" y="1671639"/>
            <a:ext cx="5154613" cy="2052637"/>
            <a:chOff x="0" y="1306"/>
            <a:chExt cx="3247" cy="1293"/>
          </a:xfrm>
        </p:grpSpPr>
        <p:sp>
          <p:nvSpPr>
            <p:cNvPr id="103490" name="Text Box 82"/>
            <p:cNvSpPr txBox="1">
              <a:spLocks noChangeArrowheads="1"/>
            </p:cNvSpPr>
            <p:nvPr/>
          </p:nvSpPr>
          <p:spPr bwMode="auto">
            <a:xfrm>
              <a:off x="0" y="1306"/>
              <a:ext cx="1316" cy="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nSpc>
                  <a:spcPct val="85000"/>
                </a:lnSpc>
              </a:pPr>
              <a:r>
                <a:rPr lang="en-US" altLang="en-US" sz="1800" b="1" i="1" dirty="0">
                  <a:solidFill>
                    <a:srgbClr val="CC0000"/>
                  </a:solidFill>
                </a:rPr>
                <a:t>2:</a:t>
              </a:r>
              <a:r>
                <a:rPr lang="en-US" altLang="en-US" sz="1800" dirty="0">
                  <a:solidFill>
                    <a:srgbClr val="FF0000"/>
                  </a:solidFill>
                </a:rPr>
                <a:t> </a:t>
              </a:r>
              <a:r>
                <a:rPr lang="en-US" altLang="en-US" sz="1800" dirty="0">
                  <a:solidFill>
                    <a:srgbClr val="000099"/>
                  </a:solidFill>
                </a:rPr>
                <a:t>NAT router</a:t>
              </a:r>
            </a:p>
            <a:p>
              <a:pPr>
                <a:lnSpc>
                  <a:spcPct val="85000"/>
                </a:lnSpc>
              </a:pPr>
              <a:r>
                <a:rPr lang="en-US" altLang="en-US" sz="1800" dirty="0">
                  <a:solidFill>
                    <a:srgbClr val="000099"/>
                  </a:solidFill>
                </a:rPr>
                <a:t>changes datagram</a:t>
              </a:r>
            </a:p>
            <a:p>
              <a:pPr>
                <a:lnSpc>
                  <a:spcPct val="85000"/>
                </a:lnSpc>
              </a:pPr>
              <a:r>
                <a:rPr lang="en-US" altLang="en-US" sz="1800" dirty="0">
                  <a:solidFill>
                    <a:srgbClr val="000099"/>
                  </a:solidFill>
                </a:rPr>
                <a:t>source </a:t>
              </a:r>
              <a:r>
                <a:rPr lang="en-US" altLang="en-US" sz="1800" dirty="0" err="1">
                  <a:solidFill>
                    <a:srgbClr val="000099"/>
                  </a:solidFill>
                </a:rPr>
                <a:t>addr</a:t>
              </a:r>
              <a:r>
                <a:rPr lang="en-US" altLang="en-US" sz="1800" dirty="0">
                  <a:solidFill>
                    <a:srgbClr val="000099"/>
                  </a:solidFill>
                </a:rPr>
                <a:t> from</a:t>
              </a:r>
            </a:p>
            <a:p>
              <a:pPr>
                <a:lnSpc>
                  <a:spcPct val="85000"/>
                </a:lnSpc>
              </a:pPr>
              <a:r>
                <a:rPr lang="en-US" altLang="en-US" sz="1800" dirty="0">
                  <a:solidFill>
                    <a:srgbClr val="000099"/>
                  </a:solidFill>
                </a:rPr>
                <a:t>10.0.0.1:3345 to</a:t>
              </a:r>
            </a:p>
            <a:p>
              <a:pPr>
                <a:lnSpc>
                  <a:spcPct val="85000"/>
                </a:lnSpc>
              </a:pPr>
              <a:r>
                <a:rPr lang="en-US" altLang="en-US" sz="1800" dirty="0">
                  <a:solidFill>
                    <a:srgbClr val="000099"/>
                  </a:solidFill>
                </a:rPr>
                <a:t>138.76.29.7:5001,</a:t>
              </a:r>
            </a:p>
            <a:p>
              <a:pPr>
                <a:lnSpc>
                  <a:spcPct val="85000"/>
                </a:lnSpc>
              </a:pPr>
              <a:r>
                <a:rPr lang="en-US" altLang="en-US" sz="1800" dirty="0">
                  <a:solidFill>
                    <a:srgbClr val="000099"/>
                  </a:solidFill>
                </a:rPr>
                <a:t>updates table</a:t>
              </a:r>
            </a:p>
          </p:txBody>
        </p:sp>
        <p:sp>
          <p:nvSpPr>
            <p:cNvPr id="103491" name="Line 83"/>
            <p:cNvSpPr>
              <a:spLocks noChangeShapeType="1"/>
            </p:cNvSpPr>
            <p:nvPr/>
          </p:nvSpPr>
          <p:spPr bwMode="auto">
            <a:xfrm>
              <a:off x="1285" y="2243"/>
              <a:ext cx="147" cy="356"/>
            </a:xfrm>
            <a:prstGeom prst="line">
              <a:avLst/>
            </a:prstGeom>
            <a:noFill/>
            <a:ln w="38100">
              <a:solidFill>
                <a:srgbClr val="CC0000"/>
              </a:solidFill>
              <a:round/>
              <a:headEnd/>
              <a:tailEnd type="triangle"/>
            </a:ln>
            <a:extLst>
              <a:ext uri="{909E8E84-426E-40DD-AFC4-6F175D3DCCD1}">
                <a14:hiddenFill xmlns:a14="http://schemas.microsoft.com/office/drawing/2010/main">
                  <a:noFill/>
                </a14:hiddenFill>
              </a:ext>
            </a:extLst>
          </p:spPr>
          <p:txBody>
            <a:bodyPr wrap="none"/>
            <a:lstStyle/>
            <a:p>
              <a:endParaRPr lang="en-US"/>
            </a:p>
          </p:txBody>
        </p:sp>
        <p:sp>
          <p:nvSpPr>
            <p:cNvPr id="103492" name="Line 110"/>
            <p:cNvSpPr>
              <a:spLocks noChangeShapeType="1"/>
            </p:cNvSpPr>
            <p:nvPr/>
          </p:nvSpPr>
          <p:spPr bwMode="auto">
            <a:xfrm flipV="1">
              <a:off x="1275" y="1788"/>
              <a:ext cx="663" cy="455"/>
            </a:xfrm>
            <a:prstGeom prst="line">
              <a:avLst/>
            </a:prstGeom>
            <a:noFill/>
            <a:ln w="38100">
              <a:solidFill>
                <a:srgbClr val="CC0000"/>
              </a:solidFill>
              <a:round/>
              <a:headEnd/>
              <a:tailEnd type="triangle"/>
            </a:ln>
            <a:extLst>
              <a:ext uri="{909E8E84-426E-40DD-AFC4-6F175D3DCCD1}">
                <a14:hiddenFill xmlns:a14="http://schemas.microsoft.com/office/drawing/2010/main">
                  <a:noFill/>
                </a14:hiddenFill>
              </a:ext>
            </a:extLst>
          </p:spPr>
          <p:txBody>
            <a:bodyPr wrap="none"/>
            <a:lstStyle/>
            <a:p>
              <a:endParaRPr lang="en-US"/>
            </a:p>
          </p:txBody>
        </p:sp>
        <p:sp>
          <p:nvSpPr>
            <p:cNvPr id="103493" name="Line 111"/>
            <p:cNvSpPr>
              <a:spLocks noChangeShapeType="1"/>
            </p:cNvSpPr>
            <p:nvPr/>
          </p:nvSpPr>
          <p:spPr bwMode="auto">
            <a:xfrm flipV="1">
              <a:off x="1275" y="1751"/>
              <a:ext cx="1972" cy="491"/>
            </a:xfrm>
            <a:prstGeom prst="line">
              <a:avLst/>
            </a:prstGeom>
            <a:noFill/>
            <a:ln w="38100">
              <a:solidFill>
                <a:srgbClr val="CC0000"/>
              </a:solidFill>
              <a:round/>
              <a:headEnd/>
              <a:tailEnd type="triangle"/>
            </a:ln>
            <a:extLst>
              <a:ext uri="{909E8E84-426E-40DD-AFC4-6F175D3DCCD1}">
                <a14:hiddenFill xmlns:a14="http://schemas.microsoft.com/office/drawing/2010/main">
                  <a:noFill/>
                </a14:hiddenFill>
              </a:ext>
            </a:extLst>
          </p:spPr>
          <p:txBody>
            <a:bodyPr wrap="none"/>
            <a:lstStyle/>
            <a:p>
              <a:endParaRPr lang="en-US"/>
            </a:p>
          </p:txBody>
        </p:sp>
      </p:grpSp>
      <p:grpSp>
        <p:nvGrpSpPr>
          <p:cNvPr id="18" name="Group 129"/>
          <p:cNvGrpSpPr>
            <a:grpSpLocks/>
          </p:cNvGrpSpPr>
          <p:nvPr/>
        </p:nvGrpSpPr>
        <p:grpSpPr bwMode="auto">
          <a:xfrm>
            <a:off x="1396449" y="4404735"/>
            <a:ext cx="2471737" cy="703262"/>
            <a:chOff x="1163" y="3752"/>
            <a:chExt cx="1557" cy="443"/>
          </a:xfrm>
        </p:grpSpPr>
        <p:sp>
          <p:nvSpPr>
            <p:cNvPr id="103476" name="Rectangle 115"/>
            <p:cNvSpPr>
              <a:spLocks noChangeArrowheads="1"/>
            </p:cNvSpPr>
            <p:nvPr/>
          </p:nvSpPr>
          <p:spPr bwMode="auto">
            <a:xfrm>
              <a:off x="1163" y="3796"/>
              <a:ext cx="1183" cy="256"/>
            </a:xfrm>
            <a:prstGeom prst="rect">
              <a:avLst/>
            </a:prstGeom>
            <a:solidFill>
              <a:schemeClr val="bg1"/>
            </a:solidFill>
            <a:ln w="9525">
              <a:solidFill>
                <a:schemeClr val="tx1"/>
              </a:solidFill>
              <a:miter lim="800000"/>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477" name="Text Box 116"/>
            <p:cNvSpPr txBox="1">
              <a:spLocks noChangeArrowheads="1"/>
            </p:cNvSpPr>
            <p:nvPr/>
          </p:nvSpPr>
          <p:spPr bwMode="auto">
            <a:xfrm>
              <a:off x="1281" y="3788"/>
              <a:ext cx="1120" cy="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200" dirty="0"/>
                <a:t>S: 128.119.40.186:80 </a:t>
              </a:r>
            </a:p>
            <a:p>
              <a:r>
                <a:rPr lang="en-US" altLang="en-US" sz="1200" dirty="0"/>
                <a:t>D: 138.76.29.7:5001</a:t>
              </a:r>
            </a:p>
            <a:p>
              <a:endParaRPr lang="en-US" altLang="en-US" sz="1200" dirty="0"/>
            </a:p>
          </p:txBody>
        </p:sp>
        <p:grpSp>
          <p:nvGrpSpPr>
            <p:cNvPr id="103478" name="Group 117"/>
            <p:cNvGrpSpPr>
              <a:grpSpLocks/>
            </p:cNvGrpSpPr>
            <p:nvPr/>
          </p:nvGrpSpPr>
          <p:grpSpPr bwMode="auto">
            <a:xfrm>
              <a:off x="1214" y="3752"/>
              <a:ext cx="52" cy="99"/>
              <a:chOff x="5508" y="1599"/>
              <a:chExt cx="48" cy="99"/>
            </a:xfrm>
          </p:grpSpPr>
          <p:sp>
            <p:nvSpPr>
              <p:cNvPr id="103487" name="Freeform 118"/>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488" name="Line 119"/>
              <p:cNvSpPr>
                <a:spLocks noChangeShapeType="1"/>
              </p:cNvSpPr>
              <p:nvPr/>
            </p:nvSpPr>
            <p:spPr bwMode="auto">
              <a:xfrm flipH="1">
                <a:off x="5512" y="1608"/>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89" name="Line 120"/>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grpSp>
          <p:nvGrpSpPr>
            <p:cNvPr id="103479" name="Group 121"/>
            <p:cNvGrpSpPr>
              <a:grpSpLocks/>
            </p:cNvGrpSpPr>
            <p:nvPr/>
          </p:nvGrpSpPr>
          <p:grpSpPr bwMode="auto">
            <a:xfrm>
              <a:off x="1193" y="3984"/>
              <a:ext cx="52" cy="99"/>
              <a:chOff x="5508" y="1599"/>
              <a:chExt cx="48" cy="99"/>
            </a:xfrm>
          </p:grpSpPr>
          <p:sp>
            <p:nvSpPr>
              <p:cNvPr id="103484" name="Freeform 122"/>
              <p:cNvSpPr>
                <a:spLocks/>
              </p:cNvSpPr>
              <p:nvPr/>
            </p:nvSpPr>
            <p:spPr bwMode="auto">
              <a:xfrm>
                <a:off x="5508" y="1599"/>
                <a:ext cx="48" cy="99"/>
              </a:xfrm>
              <a:custGeom>
                <a:avLst/>
                <a:gdLst>
                  <a:gd name="T0" fmla="*/ 21 w 48"/>
                  <a:gd name="T1" fmla="*/ 0 h 99"/>
                  <a:gd name="T2" fmla="*/ 0 w 48"/>
                  <a:gd name="T3" fmla="*/ 72 h 99"/>
                  <a:gd name="T4" fmla="*/ 27 w 48"/>
                  <a:gd name="T5" fmla="*/ 99 h 99"/>
                  <a:gd name="T6" fmla="*/ 48 w 48"/>
                  <a:gd name="T7" fmla="*/ 21 h 99"/>
                  <a:gd name="T8" fmla="*/ 21 w 48"/>
                  <a:gd name="T9" fmla="*/ 0 h 99"/>
                  <a:gd name="T10" fmla="*/ 0 60000 65536"/>
                  <a:gd name="T11" fmla="*/ 0 60000 65536"/>
                  <a:gd name="T12" fmla="*/ 0 60000 65536"/>
                  <a:gd name="T13" fmla="*/ 0 60000 65536"/>
                  <a:gd name="T14" fmla="*/ 0 60000 65536"/>
                  <a:gd name="T15" fmla="*/ 0 w 48"/>
                  <a:gd name="T16" fmla="*/ 0 h 99"/>
                  <a:gd name="T17" fmla="*/ 48 w 48"/>
                  <a:gd name="T18" fmla="*/ 99 h 99"/>
                </a:gdLst>
                <a:ahLst/>
                <a:cxnLst>
                  <a:cxn ang="T10">
                    <a:pos x="T0" y="T1"/>
                  </a:cxn>
                  <a:cxn ang="T11">
                    <a:pos x="T2" y="T3"/>
                  </a:cxn>
                  <a:cxn ang="T12">
                    <a:pos x="T4" y="T5"/>
                  </a:cxn>
                  <a:cxn ang="T13">
                    <a:pos x="T6" y="T7"/>
                  </a:cxn>
                  <a:cxn ang="T14">
                    <a:pos x="T8" y="T9"/>
                  </a:cxn>
                </a:cxnLst>
                <a:rect l="T15" t="T16" r="T17" b="T18"/>
                <a:pathLst>
                  <a:path w="48" h="99">
                    <a:moveTo>
                      <a:pt x="21" y="0"/>
                    </a:moveTo>
                    <a:lnTo>
                      <a:pt x="0" y="72"/>
                    </a:lnTo>
                    <a:lnTo>
                      <a:pt x="27" y="99"/>
                    </a:lnTo>
                    <a:lnTo>
                      <a:pt x="48" y="21"/>
                    </a:lnTo>
                    <a:lnTo>
                      <a:pt x="21" y="0"/>
                    </a:lnTo>
                    <a:close/>
                  </a:path>
                </a:pathLst>
              </a:custGeom>
              <a:solidFill>
                <a:schemeClr val="bg1"/>
              </a:soli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sp>
            <p:nvSpPr>
              <p:cNvPr id="103485" name="Line 123"/>
              <p:cNvSpPr>
                <a:spLocks noChangeShapeType="1"/>
              </p:cNvSpPr>
              <p:nvPr/>
            </p:nvSpPr>
            <p:spPr bwMode="auto">
              <a:xfrm flipH="1">
                <a:off x="5512" y="1608"/>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03486" name="Line 124"/>
              <p:cNvSpPr>
                <a:spLocks noChangeShapeType="1"/>
              </p:cNvSpPr>
              <p:nvPr/>
            </p:nvSpPr>
            <p:spPr bwMode="auto">
              <a:xfrm flipH="1">
                <a:off x="5536" y="1620"/>
                <a:ext cx="20" cy="68"/>
              </a:xfrm>
              <a:prstGeom prst="line">
                <a:avLst/>
              </a:prstGeom>
              <a:noFill/>
              <a:ln w="9525">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sp>
          <p:nvSpPr>
            <p:cNvPr id="103480" name="Line 125"/>
            <p:cNvSpPr>
              <a:spLocks noChangeShapeType="1"/>
            </p:cNvSpPr>
            <p:nvPr/>
          </p:nvSpPr>
          <p:spPr bwMode="auto">
            <a:xfrm flipH="1">
              <a:off x="2344" y="3931"/>
              <a:ext cx="376" cy="0"/>
            </a:xfrm>
            <a:prstGeom prst="line">
              <a:avLst/>
            </a:prstGeom>
            <a:noFill/>
            <a:ln w="19050">
              <a:solidFill>
                <a:schemeClr val="tx1"/>
              </a:solidFill>
              <a:round/>
              <a:headEnd type="triangle" w="med" len="med"/>
              <a:tailEnd/>
            </a:ln>
            <a:extLst>
              <a:ext uri="{909E8E84-426E-40DD-AFC4-6F175D3DCCD1}">
                <a14:hiddenFill xmlns:a14="http://schemas.microsoft.com/office/drawing/2010/main">
                  <a:noFill/>
                </a14:hiddenFill>
              </a:ext>
            </a:extLst>
          </p:spPr>
          <p:txBody>
            <a:bodyPr wrap="none"/>
            <a:lstStyle/>
            <a:p>
              <a:endParaRPr lang="en-US"/>
            </a:p>
          </p:txBody>
        </p:sp>
        <p:grpSp>
          <p:nvGrpSpPr>
            <p:cNvPr id="103481" name="Group 126"/>
            <p:cNvGrpSpPr>
              <a:grpSpLocks/>
            </p:cNvGrpSpPr>
            <p:nvPr/>
          </p:nvGrpSpPr>
          <p:grpSpPr bwMode="auto">
            <a:xfrm>
              <a:off x="2409" y="3815"/>
              <a:ext cx="218" cy="231"/>
              <a:chOff x="5140" y="400"/>
              <a:chExt cx="218" cy="231"/>
            </a:xfrm>
          </p:grpSpPr>
          <p:sp>
            <p:nvSpPr>
              <p:cNvPr id="103482" name="Oval 127"/>
              <p:cNvSpPr>
                <a:spLocks noChangeArrowheads="1"/>
              </p:cNvSpPr>
              <p:nvPr/>
            </p:nvSpPr>
            <p:spPr bwMode="auto">
              <a:xfrm>
                <a:off x="5140" y="410"/>
                <a:ext cx="218" cy="218"/>
              </a:xfrm>
              <a:prstGeom prst="ellipse">
                <a:avLst/>
              </a:prstGeom>
              <a:solidFill>
                <a:schemeClr val="bg1"/>
              </a:solidFill>
              <a:ln w="9525">
                <a:solidFill>
                  <a:srgbClr val="CC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sz="1800"/>
              </a:p>
            </p:txBody>
          </p:sp>
          <p:sp>
            <p:nvSpPr>
              <p:cNvPr id="103483" name="Text Box 128"/>
              <p:cNvSpPr txBox="1">
                <a:spLocks noChangeArrowheads="1"/>
              </p:cNvSpPr>
              <p:nvPr/>
            </p:nvSpPr>
            <p:spPr bwMode="auto">
              <a:xfrm>
                <a:off x="5154" y="400"/>
                <a:ext cx="196"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r>
                  <a:rPr lang="en-US" altLang="en-US" sz="1800">
                    <a:solidFill>
                      <a:srgbClr val="CC0000"/>
                    </a:solidFill>
                  </a:rPr>
                  <a:t>3</a:t>
                </a:r>
              </a:p>
            </p:txBody>
          </p:sp>
        </p:grpSp>
      </p:grpSp>
      <p:sp>
        <p:nvSpPr>
          <p:cNvPr id="233603" name="Text Box 131"/>
          <p:cNvSpPr txBox="1">
            <a:spLocks noChangeArrowheads="1"/>
          </p:cNvSpPr>
          <p:nvPr/>
        </p:nvSpPr>
        <p:spPr bwMode="auto">
          <a:xfrm>
            <a:off x="2230472" y="5420014"/>
            <a:ext cx="2044149" cy="798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nSpc>
                <a:spcPct val="85000"/>
              </a:lnSpc>
            </a:pPr>
            <a:r>
              <a:rPr lang="en-US" altLang="en-US" sz="1800" b="1" i="1" dirty="0">
                <a:solidFill>
                  <a:srgbClr val="CC0000"/>
                </a:solidFill>
              </a:rPr>
              <a:t>3:</a:t>
            </a:r>
            <a:r>
              <a:rPr lang="en-US" altLang="en-US" sz="1800" dirty="0">
                <a:solidFill>
                  <a:srgbClr val="FF0000"/>
                </a:solidFill>
              </a:rPr>
              <a:t> </a:t>
            </a:r>
            <a:r>
              <a:rPr lang="en-US" altLang="en-US" sz="1800" dirty="0">
                <a:solidFill>
                  <a:srgbClr val="000099"/>
                </a:solidFill>
              </a:rPr>
              <a:t>reply arrives</a:t>
            </a:r>
          </a:p>
          <a:p>
            <a:pPr>
              <a:lnSpc>
                <a:spcPct val="85000"/>
              </a:lnSpc>
            </a:pPr>
            <a:r>
              <a:rPr lang="en-US" altLang="en-US" sz="1800" dirty="0">
                <a:solidFill>
                  <a:srgbClr val="000099"/>
                </a:solidFill>
              </a:rPr>
              <a:t> </a:t>
            </a:r>
            <a:r>
              <a:rPr lang="en-US" altLang="en-US" sz="1800" dirty="0" err="1">
                <a:solidFill>
                  <a:srgbClr val="000099"/>
                </a:solidFill>
              </a:rPr>
              <a:t>dest</a:t>
            </a:r>
            <a:r>
              <a:rPr lang="en-US" altLang="en-US" sz="1800" dirty="0">
                <a:solidFill>
                  <a:srgbClr val="000099"/>
                </a:solidFill>
              </a:rPr>
              <a:t>. address:</a:t>
            </a:r>
          </a:p>
          <a:p>
            <a:pPr>
              <a:lnSpc>
                <a:spcPct val="85000"/>
              </a:lnSpc>
            </a:pPr>
            <a:r>
              <a:rPr lang="en-US" altLang="en-US" sz="1800" dirty="0">
                <a:solidFill>
                  <a:srgbClr val="000099"/>
                </a:solidFill>
              </a:rPr>
              <a:t> 138.76.29.7:5001</a:t>
            </a:r>
          </a:p>
        </p:txBody>
      </p:sp>
      <p:sp>
        <p:nvSpPr>
          <p:cNvPr id="233608" name="Text Box 136"/>
          <p:cNvSpPr txBox="1">
            <a:spLocks noChangeArrowheads="1"/>
          </p:cNvSpPr>
          <p:nvPr/>
        </p:nvSpPr>
        <p:spPr bwMode="auto">
          <a:xfrm>
            <a:off x="6645911" y="5311849"/>
            <a:ext cx="3775393" cy="13111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nSpc>
                <a:spcPct val="85000"/>
              </a:lnSpc>
            </a:pPr>
            <a:r>
              <a:rPr lang="en-US" altLang="en-US" sz="1800" b="1" i="1" dirty="0">
                <a:solidFill>
                  <a:srgbClr val="CC0000"/>
                </a:solidFill>
              </a:rPr>
              <a:t>4:</a:t>
            </a:r>
            <a:r>
              <a:rPr lang="en-US" altLang="en-US" sz="1800" dirty="0">
                <a:solidFill>
                  <a:srgbClr val="FF0000"/>
                </a:solidFill>
              </a:rPr>
              <a:t> </a:t>
            </a:r>
            <a:r>
              <a:rPr lang="en-US" altLang="en-US" sz="1800" dirty="0">
                <a:solidFill>
                  <a:srgbClr val="000099"/>
                </a:solidFill>
              </a:rPr>
              <a:t>NAT router</a:t>
            </a:r>
          </a:p>
          <a:p>
            <a:pPr>
              <a:lnSpc>
                <a:spcPct val="85000"/>
              </a:lnSpc>
            </a:pPr>
            <a:r>
              <a:rPr lang="en-US" altLang="en-US" sz="1800" dirty="0">
                <a:solidFill>
                  <a:srgbClr val="000099"/>
                </a:solidFill>
              </a:rPr>
              <a:t>changes datagram</a:t>
            </a:r>
          </a:p>
          <a:p>
            <a:pPr>
              <a:lnSpc>
                <a:spcPct val="85000"/>
              </a:lnSpc>
            </a:pPr>
            <a:r>
              <a:rPr lang="en-US" altLang="en-US" sz="1800" dirty="0" err="1">
                <a:solidFill>
                  <a:srgbClr val="000099"/>
                </a:solidFill>
              </a:rPr>
              <a:t>dest</a:t>
            </a:r>
            <a:r>
              <a:rPr lang="en-US" altLang="en-US" sz="1800" dirty="0">
                <a:solidFill>
                  <a:srgbClr val="000099"/>
                </a:solidFill>
              </a:rPr>
              <a:t> </a:t>
            </a:r>
            <a:r>
              <a:rPr lang="en-US" altLang="en-US" sz="1800" dirty="0" err="1">
                <a:solidFill>
                  <a:srgbClr val="000099"/>
                </a:solidFill>
              </a:rPr>
              <a:t>addr</a:t>
            </a:r>
            <a:r>
              <a:rPr lang="en-US" altLang="en-US" sz="1800" dirty="0">
                <a:solidFill>
                  <a:srgbClr val="000099"/>
                </a:solidFill>
              </a:rPr>
              <a:t> from</a:t>
            </a:r>
          </a:p>
          <a:p>
            <a:pPr>
              <a:lnSpc>
                <a:spcPct val="85000"/>
              </a:lnSpc>
            </a:pPr>
            <a:r>
              <a:rPr lang="en-US" altLang="en-US" sz="1800" dirty="0">
                <a:solidFill>
                  <a:srgbClr val="000099"/>
                </a:solidFill>
              </a:rPr>
              <a:t>138.76.29.7:5001 to 10.0.0.1:3345 </a:t>
            </a:r>
          </a:p>
          <a:p>
            <a:endParaRPr lang="en-US" altLang="en-US" sz="1800" dirty="0">
              <a:solidFill>
                <a:srgbClr val="000099"/>
              </a:solidFill>
            </a:endParaRPr>
          </a:p>
        </p:txBody>
      </p:sp>
      <p:sp>
        <p:nvSpPr>
          <p:cNvPr id="103454" name="Line 138"/>
          <p:cNvSpPr>
            <a:spLocks noChangeShapeType="1"/>
          </p:cNvSpPr>
          <p:nvPr/>
        </p:nvSpPr>
        <p:spPr bwMode="auto">
          <a:xfrm>
            <a:off x="2546351" y="4273550"/>
            <a:ext cx="3025775" cy="635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grpSp>
        <p:nvGrpSpPr>
          <p:cNvPr id="103457" name="Group 143"/>
          <p:cNvGrpSpPr>
            <a:grpSpLocks/>
          </p:cNvGrpSpPr>
          <p:nvPr/>
        </p:nvGrpSpPr>
        <p:grpSpPr bwMode="auto">
          <a:xfrm>
            <a:off x="5559426" y="4095750"/>
            <a:ext cx="587375" cy="323850"/>
            <a:chOff x="4396" y="1245"/>
            <a:chExt cx="672" cy="248"/>
          </a:xfrm>
        </p:grpSpPr>
        <p:sp>
          <p:nvSpPr>
            <p:cNvPr id="103468" name="Oval 407"/>
            <p:cNvSpPr>
              <a:spLocks noChangeArrowheads="1"/>
            </p:cNvSpPr>
            <p:nvPr/>
          </p:nvSpPr>
          <p:spPr bwMode="auto">
            <a:xfrm>
              <a:off x="4399" y="1355"/>
              <a:ext cx="666" cy="138"/>
            </a:xfrm>
            <a:prstGeom prst="ellipse">
              <a:avLst/>
            </a:prstGeom>
            <a:gradFill rotWithShape="1">
              <a:gsLst>
                <a:gs pos="0">
                  <a:srgbClr val="CCCCFF"/>
                </a:gs>
                <a:gs pos="100000">
                  <a:srgbClr val="FFFFFF"/>
                </a:gs>
              </a:gsLst>
              <a:lin ang="0" scaled="1"/>
            </a:gradFill>
            <a:ln w="19050">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a:latin typeface="Times New Roman" panose="02020603050405020304" pitchFamily="18" charset="0"/>
                <a:cs typeface="Arial" panose="020B0604020202020204" pitchFamily="34" charset="0"/>
              </a:endParaRPr>
            </a:p>
          </p:txBody>
        </p:sp>
        <p:sp>
          <p:nvSpPr>
            <p:cNvPr id="103469" name="Rectangle 410"/>
            <p:cNvSpPr>
              <a:spLocks noChangeArrowheads="1"/>
            </p:cNvSpPr>
            <p:nvPr/>
          </p:nvSpPr>
          <p:spPr bwMode="auto">
            <a:xfrm>
              <a:off x="4399" y="1339"/>
              <a:ext cx="669" cy="86"/>
            </a:xfrm>
            <a:prstGeom prst="rect">
              <a:avLst/>
            </a:prstGeom>
            <a:gradFill rotWithShape="1">
              <a:gsLst>
                <a:gs pos="0">
                  <a:srgbClr val="CCCCFF"/>
                </a:gs>
                <a:gs pos="100000">
                  <a:srgbClr val="FFFFFF"/>
                </a:gs>
              </a:gsLst>
              <a:lin ang="0" scaled="1"/>
            </a:gradFill>
            <a:ln>
              <a:noFill/>
            </a:ln>
            <a:extLst>
              <a:ext uri="{91240B29-F687-4F45-9708-019B960494DF}">
                <a14:hiddenLine xmlns:a14="http://schemas.microsoft.com/office/drawing/2010/main" w="12700">
                  <a:solidFill>
                    <a:srgbClr val="000000"/>
                  </a:solidFill>
                  <a:miter lim="800000"/>
                  <a:headEnd/>
                  <a:tailEnd/>
                </a14:hiddenLine>
              </a:ext>
            </a:extLst>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pPr algn="ctr"/>
              <a:endParaRPr lang="en-US" altLang="en-US">
                <a:latin typeface="Times New Roman" panose="02020603050405020304" pitchFamily="18" charset="0"/>
                <a:cs typeface="Arial" panose="020B0604020202020204" pitchFamily="34" charset="0"/>
              </a:endParaRPr>
            </a:p>
          </p:txBody>
        </p:sp>
        <p:sp>
          <p:nvSpPr>
            <p:cNvPr id="103470" name="Oval 411"/>
            <p:cNvSpPr>
              <a:spLocks noChangeArrowheads="1"/>
            </p:cNvSpPr>
            <p:nvPr/>
          </p:nvSpPr>
          <p:spPr bwMode="auto">
            <a:xfrm>
              <a:off x="4396" y="1245"/>
              <a:ext cx="667" cy="162"/>
            </a:xfrm>
            <a:prstGeom prst="ellipse">
              <a:avLst/>
            </a:prstGeom>
            <a:gradFill rotWithShape="1">
              <a:gsLst>
                <a:gs pos="0">
                  <a:srgbClr val="CCCCFF"/>
                </a:gs>
                <a:gs pos="100000">
                  <a:srgbClr val="FFFFFF"/>
                </a:gs>
              </a:gsLst>
              <a:lin ang="0" scaled="1"/>
            </a:gradFill>
            <a:ln w="19050">
              <a:solidFill>
                <a:srgbClr val="000000"/>
              </a:solidFill>
              <a:round/>
              <a:headEnd/>
              <a:tailEnd/>
            </a:ln>
          </p:spPr>
          <p:txBody>
            <a:bodyPr wrap="none" anchor="ctr"/>
            <a:lstStyle>
              <a:lvl1pPr>
                <a:defRPr sz="2400">
                  <a:solidFill>
                    <a:schemeClr val="tx1"/>
                  </a:solidFill>
                  <a:latin typeface="Arial" panose="020B0604020202020204" pitchFamily="34" charset="0"/>
                  <a:ea typeface="ＭＳ Ｐゴシック" pitchFamily="-84" charset="-128"/>
                </a:defRPr>
              </a:lvl1pPr>
              <a:lvl2pPr marL="742950" indent="-285750">
                <a:defRPr sz="2400">
                  <a:solidFill>
                    <a:schemeClr val="tx1"/>
                  </a:solidFill>
                  <a:latin typeface="Arial" panose="020B0604020202020204" pitchFamily="34" charset="0"/>
                  <a:ea typeface="ＭＳ Ｐゴシック" pitchFamily="-84" charset="-128"/>
                </a:defRPr>
              </a:lvl2pPr>
              <a:lvl3pPr marL="1143000" indent="-228600">
                <a:defRPr sz="2400">
                  <a:solidFill>
                    <a:schemeClr val="tx1"/>
                  </a:solidFill>
                  <a:latin typeface="Arial" panose="020B0604020202020204" pitchFamily="34" charset="0"/>
                  <a:ea typeface="ＭＳ Ｐゴシック" pitchFamily="-84" charset="-128"/>
                </a:defRPr>
              </a:lvl3pPr>
              <a:lvl4pPr marL="1600200" indent="-228600">
                <a:defRPr sz="2400">
                  <a:solidFill>
                    <a:schemeClr val="tx1"/>
                  </a:solidFill>
                  <a:latin typeface="Arial" panose="020B0604020202020204" pitchFamily="34" charset="0"/>
                  <a:ea typeface="ＭＳ Ｐゴシック" pitchFamily="-84" charset="-128"/>
                </a:defRPr>
              </a:lvl4pPr>
              <a:lvl5pPr marL="2057400" indent="-228600">
                <a:defRPr sz="2400">
                  <a:solidFill>
                    <a:schemeClr val="tx1"/>
                  </a:solidFill>
                  <a:latin typeface="Arial" panose="020B0604020202020204" pitchFamily="34" charset="0"/>
                  <a:ea typeface="ＭＳ Ｐゴシック" pitchFamily="-8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itchFamily="-84" charset="-128"/>
                </a:defRPr>
              </a:lvl9pPr>
            </a:lstStyle>
            <a:p>
              <a:endParaRPr lang="en-US" altLang="en-US">
                <a:latin typeface="Times New Roman" panose="02020603050405020304" pitchFamily="18" charset="0"/>
                <a:cs typeface="Arial" panose="020B0604020202020204" pitchFamily="34" charset="0"/>
              </a:endParaRPr>
            </a:p>
          </p:txBody>
        </p:sp>
        <p:grpSp>
          <p:nvGrpSpPr>
            <p:cNvPr id="103471" name="Group 147"/>
            <p:cNvGrpSpPr>
              <a:grpSpLocks/>
            </p:cNvGrpSpPr>
            <p:nvPr/>
          </p:nvGrpSpPr>
          <p:grpSpPr bwMode="auto">
            <a:xfrm>
              <a:off x="4530" y="1287"/>
              <a:ext cx="377" cy="75"/>
              <a:chOff x="2468" y="1332"/>
              <a:chExt cx="310" cy="60"/>
            </a:xfrm>
          </p:grpSpPr>
          <p:sp>
            <p:nvSpPr>
              <p:cNvPr id="103474" name="Freeform 148"/>
              <p:cNvSpPr>
                <a:spLocks/>
              </p:cNvSpPr>
              <p:nvPr/>
            </p:nvSpPr>
            <p:spPr bwMode="auto">
              <a:xfrm>
                <a:off x="2468" y="1332"/>
                <a:ext cx="310" cy="60"/>
              </a:xfrm>
              <a:custGeom>
                <a:avLst/>
                <a:gdLst>
                  <a:gd name="T0" fmla="*/ 0 w 310"/>
                  <a:gd name="T1" fmla="*/ 60 h 60"/>
                  <a:gd name="T2" fmla="*/ 96 w 310"/>
                  <a:gd name="T3" fmla="*/ 60 h 60"/>
                  <a:gd name="T4" fmla="*/ 192 w 310"/>
                  <a:gd name="T5" fmla="*/ 0 h 60"/>
                  <a:gd name="T6" fmla="*/ 310 w 310"/>
                  <a:gd name="T7" fmla="*/ 0 h 60"/>
                  <a:gd name="T8" fmla="*/ 0 60000 65536"/>
                  <a:gd name="T9" fmla="*/ 0 60000 65536"/>
                  <a:gd name="T10" fmla="*/ 0 60000 65536"/>
                  <a:gd name="T11" fmla="*/ 0 60000 65536"/>
                  <a:gd name="T12" fmla="*/ 0 w 310"/>
                  <a:gd name="T13" fmla="*/ 0 h 60"/>
                  <a:gd name="T14" fmla="*/ 310 w 310"/>
                  <a:gd name="T15" fmla="*/ 60 h 60"/>
                </a:gdLst>
                <a:ahLst/>
                <a:cxnLst>
                  <a:cxn ang="T8">
                    <a:pos x="T0" y="T1"/>
                  </a:cxn>
                  <a:cxn ang="T9">
                    <a:pos x="T2" y="T3"/>
                  </a:cxn>
                  <a:cxn ang="T10">
                    <a:pos x="T4" y="T5"/>
                  </a:cxn>
                  <a:cxn ang="T11">
                    <a:pos x="T6" y="T7"/>
                  </a:cxn>
                </a:cxnLst>
                <a:rect l="T12" t="T13" r="T14" b="T15"/>
                <a:pathLst>
                  <a:path w="310" h="60">
                    <a:moveTo>
                      <a:pt x="0" y="60"/>
                    </a:moveTo>
                    <a:lnTo>
                      <a:pt x="96" y="60"/>
                    </a:lnTo>
                    <a:lnTo>
                      <a:pt x="192" y="0"/>
                    </a:lnTo>
                    <a:lnTo>
                      <a:pt x="310" y="0"/>
                    </a:lnTo>
                  </a:path>
                </a:pathLst>
              </a:custGeom>
              <a:noFill/>
              <a:ln w="19050" cmpd="sng">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103475" name="Freeform 149"/>
              <p:cNvSpPr>
                <a:spLocks/>
              </p:cNvSpPr>
              <p:nvPr/>
            </p:nvSpPr>
            <p:spPr bwMode="auto">
              <a:xfrm>
                <a:off x="2482" y="1332"/>
                <a:ext cx="282" cy="60"/>
              </a:xfrm>
              <a:custGeom>
                <a:avLst/>
                <a:gdLst>
                  <a:gd name="T0" fmla="*/ 0 w 282"/>
                  <a:gd name="T1" fmla="*/ 0 h 60"/>
                  <a:gd name="T2" fmla="*/ 96 w 282"/>
                  <a:gd name="T3" fmla="*/ 0 h 60"/>
                  <a:gd name="T4" fmla="*/ 192 w 282"/>
                  <a:gd name="T5" fmla="*/ 60 h 60"/>
                  <a:gd name="T6" fmla="*/ 282 w 282"/>
                  <a:gd name="T7" fmla="*/ 60 h 60"/>
                  <a:gd name="T8" fmla="*/ 0 60000 65536"/>
                  <a:gd name="T9" fmla="*/ 0 60000 65536"/>
                  <a:gd name="T10" fmla="*/ 0 60000 65536"/>
                  <a:gd name="T11" fmla="*/ 0 60000 65536"/>
                  <a:gd name="T12" fmla="*/ 0 w 282"/>
                  <a:gd name="T13" fmla="*/ 0 h 60"/>
                  <a:gd name="T14" fmla="*/ 282 w 282"/>
                  <a:gd name="T15" fmla="*/ 60 h 60"/>
                </a:gdLst>
                <a:ahLst/>
                <a:cxnLst>
                  <a:cxn ang="T8">
                    <a:pos x="T0" y="T1"/>
                  </a:cxn>
                  <a:cxn ang="T9">
                    <a:pos x="T2" y="T3"/>
                  </a:cxn>
                  <a:cxn ang="T10">
                    <a:pos x="T4" y="T5"/>
                  </a:cxn>
                  <a:cxn ang="T11">
                    <a:pos x="T6" y="T7"/>
                  </a:cxn>
                </a:cxnLst>
                <a:rect l="T12" t="T13" r="T14" b="T15"/>
                <a:pathLst>
                  <a:path w="282" h="60">
                    <a:moveTo>
                      <a:pt x="0" y="0"/>
                    </a:moveTo>
                    <a:lnTo>
                      <a:pt x="96" y="0"/>
                    </a:lnTo>
                    <a:lnTo>
                      <a:pt x="192" y="60"/>
                    </a:lnTo>
                    <a:lnTo>
                      <a:pt x="282" y="60"/>
                    </a:lnTo>
                  </a:path>
                </a:pathLst>
              </a:custGeom>
              <a:noFill/>
              <a:ln w="19050" cmpd="sng">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103472" name="Line 150"/>
            <p:cNvSpPr>
              <a:spLocks noChangeShapeType="1"/>
            </p:cNvSpPr>
            <p:nvPr/>
          </p:nvSpPr>
          <p:spPr bwMode="auto">
            <a:xfrm>
              <a:off x="4400" y="1322"/>
              <a:ext cx="0" cy="108"/>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03473" name="Line 151"/>
            <p:cNvSpPr>
              <a:spLocks noChangeShapeType="1"/>
            </p:cNvSpPr>
            <p:nvPr/>
          </p:nvSpPr>
          <p:spPr bwMode="auto">
            <a:xfrm>
              <a:off x="5063" y="1326"/>
              <a:ext cx="0" cy="107"/>
            </a:xfrm>
            <a:prstGeom prst="line">
              <a:avLst/>
            </a:prstGeom>
            <a:noFill/>
            <a:ln w="19050">
              <a:solidFill>
                <a:srgbClr val="000000"/>
              </a:solidFill>
              <a:round/>
              <a:headEnd/>
              <a:tailEnd/>
            </a:ln>
            <a:extLst>
              <a:ext uri="{909E8E84-426E-40DD-AFC4-6F175D3DCCD1}">
                <a14:hiddenFill xmlns:a14="http://schemas.microsoft.com/office/drawing/2010/main">
                  <a:noFill/>
                </a14:hiddenFill>
              </a:ext>
            </a:extLst>
          </p:spPr>
          <p:txBody>
            <a:bodyPr/>
            <a:lstStyle/>
            <a:p>
              <a:endParaRPr lang="en-US"/>
            </a:p>
          </p:txBody>
        </p:sp>
      </p:grpSp>
      <p:grpSp>
        <p:nvGrpSpPr>
          <p:cNvPr id="103458" name="Group 156"/>
          <p:cNvGrpSpPr>
            <a:grpSpLocks/>
          </p:cNvGrpSpPr>
          <p:nvPr/>
        </p:nvGrpSpPr>
        <p:grpSpPr bwMode="auto">
          <a:xfrm flipH="1">
            <a:off x="9053513" y="3311525"/>
            <a:ext cx="641350" cy="558800"/>
            <a:chOff x="-44" y="1473"/>
            <a:chExt cx="981" cy="1105"/>
          </a:xfrm>
        </p:grpSpPr>
        <p:pic>
          <p:nvPicPr>
            <p:cNvPr id="103466" name="Picture 157" descr="desktop_computer_stylized_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467" name="Freeform 158"/>
            <p:cNvSpPr>
              <a:spLocks/>
            </p:cNvSpPr>
            <p:nvPr/>
          </p:nvSpPr>
          <p:spPr bwMode="auto">
            <a:xfrm flipH="1">
              <a:off x="374" y="1579"/>
              <a:ext cx="477" cy="506"/>
            </a:xfrm>
            <a:custGeom>
              <a:avLst/>
              <a:gdLst>
                <a:gd name="T0" fmla="*/ 0 w 356"/>
                <a:gd name="T1" fmla="*/ 0 h 368"/>
                <a:gd name="T2" fmla="*/ 4176 w 356"/>
                <a:gd name="T3" fmla="*/ 248 h 368"/>
                <a:gd name="T4" fmla="*/ 4954 w 356"/>
                <a:gd name="T5" fmla="*/ 5173 h 368"/>
                <a:gd name="T6" fmla="*/ 1092 w 356"/>
                <a:gd name="T7" fmla="*/ 6469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103459" name="Group 159"/>
          <p:cNvGrpSpPr>
            <a:grpSpLocks/>
          </p:cNvGrpSpPr>
          <p:nvPr/>
        </p:nvGrpSpPr>
        <p:grpSpPr bwMode="auto">
          <a:xfrm flipH="1">
            <a:off x="9064625" y="4054475"/>
            <a:ext cx="641350" cy="558800"/>
            <a:chOff x="-44" y="1473"/>
            <a:chExt cx="981" cy="1105"/>
          </a:xfrm>
        </p:grpSpPr>
        <p:pic>
          <p:nvPicPr>
            <p:cNvPr id="103464" name="Picture 160" descr="desktop_computer_stylized_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465" name="Freeform 161"/>
            <p:cNvSpPr>
              <a:spLocks/>
            </p:cNvSpPr>
            <p:nvPr/>
          </p:nvSpPr>
          <p:spPr bwMode="auto">
            <a:xfrm flipH="1">
              <a:off x="374" y="1579"/>
              <a:ext cx="477" cy="506"/>
            </a:xfrm>
            <a:custGeom>
              <a:avLst/>
              <a:gdLst>
                <a:gd name="T0" fmla="*/ 0 w 356"/>
                <a:gd name="T1" fmla="*/ 0 h 368"/>
                <a:gd name="T2" fmla="*/ 4176 w 356"/>
                <a:gd name="T3" fmla="*/ 248 h 368"/>
                <a:gd name="T4" fmla="*/ 4954 w 356"/>
                <a:gd name="T5" fmla="*/ 5173 h 368"/>
                <a:gd name="T6" fmla="*/ 1092 w 356"/>
                <a:gd name="T7" fmla="*/ 6469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grpSp>
        <p:nvGrpSpPr>
          <p:cNvPr id="103460" name="Group 162"/>
          <p:cNvGrpSpPr>
            <a:grpSpLocks/>
          </p:cNvGrpSpPr>
          <p:nvPr/>
        </p:nvGrpSpPr>
        <p:grpSpPr bwMode="auto">
          <a:xfrm flipH="1">
            <a:off x="9072563" y="4808538"/>
            <a:ext cx="641350" cy="558800"/>
            <a:chOff x="-44" y="1473"/>
            <a:chExt cx="981" cy="1105"/>
          </a:xfrm>
        </p:grpSpPr>
        <p:pic>
          <p:nvPicPr>
            <p:cNvPr id="103462" name="Picture 163" descr="desktop_computer_stylized_medi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flipH="1">
              <a:off x="-44" y="1473"/>
              <a:ext cx="981" cy="1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463" name="Freeform 164"/>
            <p:cNvSpPr>
              <a:spLocks/>
            </p:cNvSpPr>
            <p:nvPr/>
          </p:nvSpPr>
          <p:spPr bwMode="auto">
            <a:xfrm flipH="1">
              <a:off x="374" y="1579"/>
              <a:ext cx="477" cy="506"/>
            </a:xfrm>
            <a:custGeom>
              <a:avLst/>
              <a:gdLst>
                <a:gd name="T0" fmla="*/ 0 w 356"/>
                <a:gd name="T1" fmla="*/ 0 h 368"/>
                <a:gd name="T2" fmla="*/ 4176 w 356"/>
                <a:gd name="T3" fmla="*/ 248 h 368"/>
                <a:gd name="T4" fmla="*/ 4954 w 356"/>
                <a:gd name="T5" fmla="*/ 5173 h 368"/>
                <a:gd name="T6" fmla="*/ 1092 w 356"/>
                <a:gd name="T7" fmla="*/ 6469 h 368"/>
                <a:gd name="T8" fmla="*/ 0 w 356"/>
                <a:gd name="T9" fmla="*/ 0 h 368"/>
                <a:gd name="T10" fmla="*/ 0 60000 65536"/>
                <a:gd name="T11" fmla="*/ 0 60000 65536"/>
                <a:gd name="T12" fmla="*/ 0 60000 65536"/>
                <a:gd name="T13" fmla="*/ 0 60000 65536"/>
                <a:gd name="T14" fmla="*/ 0 60000 65536"/>
                <a:gd name="T15" fmla="*/ 0 w 356"/>
                <a:gd name="T16" fmla="*/ 0 h 368"/>
                <a:gd name="T17" fmla="*/ 356 w 356"/>
                <a:gd name="T18" fmla="*/ 368 h 368"/>
              </a:gdLst>
              <a:ahLst/>
              <a:cxnLst>
                <a:cxn ang="T10">
                  <a:pos x="T0" y="T1"/>
                </a:cxn>
                <a:cxn ang="T11">
                  <a:pos x="T2" y="T3"/>
                </a:cxn>
                <a:cxn ang="T12">
                  <a:pos x="T4" y="T5"/>
                </a:cxn>
                <a:cxn ang="T13">
                  <a:pos x="T6" y="T7"/>
                </a:cxn>
                <a:cxn ang="T14">
                  <a:pos x="T8" y="T9"/>
                </a:cxn>
              </a:cxnLst>
              <a:rect l="T15" t="T16" r="T17" b="T18"/>
              <a:pathLst>
                <a:path w="356" h="368">
                  <a:moveTo>
                    <a:pt x="0" y="0"/>
                  </a:moveTo>
                  <a:lnTo>
                    <a:pt x="300" y="14"/>
                  </a:lnTo>
                  <a:lnTo>
                    <a:pt x="356" y="294"/>
                  </a:lnTo>
                  <a:lnTo>
                    <a:pt x="78" y="368"/>
                  </a:lnTo>
                  <a:lnTo>
                    <a:pt x="0" y="0"/>
                  </a:lnTo>
                  <a:close/>
                </a:path>
              </a:pathLst>
            </a:custGeom>
            <a:gradFill rotWithShape="1">
              <a:gsLst>
                <a:gs pos="0">
                  <a:srgbClr val="000099"/>
                </a:gs>
                <a:gs pos="100000">
                  <a:schemeClr val="bg1"/>
                </a:gs>
              </a:gsLst>
              <a:lin ang="2700000" scaled="1"/>
            </a:gradFill>
            <a:ln>
              <a:noFill/>
            </a:ln>
            <a:extLst>
              <a:ext uri="{91240B29-F687-4F45-9708-019B960494DF}">
                <a14:hiddenLine xmlns:a14="http://schemas.microsoft.com/office/drawing/2010/main" w="9525" cap="flat" cmpd="sng">
                  <a:solidFill>
                    <a:srgbClr val="000000"/>
                  </a:solidFill>
                  <a:prstDash val="solid"/>
                  <a:round/>
                  <a:headEnd/>
                  <a:tailEnd/>
                </a14:hiddenLine>
              </a:ext>
            </a:extLst>
          </p:spPr>
          <p:txBody>
            <a:bodyPr wrap="none"/>
            <a:lstStyle/>
            <a:p>
              <a:endParaRPr lang="en-US"/>
            </a:p>
          </p:txBody>
        </p:sp>
      </p:grpSp>
      <p:sp>
        <p:nvSpPr>
          <p:cNvPr id="103461" name="Line 32"/>
          <p:cNvSpPr>
            <a:spLocks noChangeShapeType="1"/>
          </p:cNvSpPr>
          <p:nvPr/>
        </p:nvSpPr>
        <p:spPr bwMode="auto">
          <a:xfrm>
            <a:off x="8910639" y="4238625"/>
            <a:ext cx="219075" cy="0"/>
          </a:xfrm>
          <a:prstGeom prst="line">
            <a:avLst/>
          </a:prstGeom>
          <a:noFill/>
          <a:ln w="19050">
            <a:solidFill>
              <a:schemeClr val="tx1"/>
            </a:solidFill>
            <a:round/>
            <a:headEnd/>
            <a:tailEnd/>
          </a:ln>
          <a:extLst>
            <a:ext uri="{909E8E84-426E-40DD-AFC4-6F175D3DCCD1}">
              <a14:hiddenFill xmlns:a14="http://schemas.microsoft.com/office/drawing/2010/main">
                <a:noFill/>
              </a14:hiddenFill>
            </a:ext>
          </a:extLst>
        </p:spPr>
        <p:txBody>
          <a:bodyPr wrap="none"/>
          <a:lstStyle/>
          <a:p>
            <a:endParaRPr lang="en-US"/>
          </a:p>
        </p:txBody>
      </p:sp>
      <p:sp>
        <p:nvSpPr>
          <p:cNvPr id="117" name="Rectangle 116">
            <a:extLst>
              <a:ext uri="{FF2B5EF4-FFF2-40B4-BE49-F238E27FC236}">
                <a16:creationId xmlns:a16="http://schemas.microsoft.com/office/drawing/2014/main" id="{84115AEA-7DC2-479B-B9E7-A7A4E8D884EC}"/>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8" name="Picture 117">
            <a:extLst>
              <a:ext uri="{FF2B5EF4-FFF2-40B4-BE49-F238E27FC236}">
                <a16:creationId xmlns:a16="http://schemas.microsoft.com/office/drawing/2014/main" id="{18505553-C925-4417-9CB5-4AA7B6F8211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22" name="Title 1">
            <a:extLst>
              <a:ext uri="{FF2B5EF4-FFF2-40B4-BE49-F238E27FC236}">
                <a16:creationId xmlns:a16="http://schemas.microsoft.com/office/drawing/2014/main" id="{392260E1-5DB3-4A85-86EC-0D85EC63D355}"/>
              </a:ext>
            </a:extLst>
          </p:cNvPr>
          <p:cNvSpPr>
            <a:spLocks noGrp="1"/>
          </p:cNvSpPr>
          <p:nvPr>
            <p:ph type="title"/>
          </p:nvPr>
        </p:nvSpPr>
        <p:spPr>
          <a:xfrm>
            <a:off x="838200" y="14287"/>
            <a:ext cx="10515600" cy="1325563"/>
          </a:xfrm>
        </p:spPr>
        <p:txBody>
          <a:bodyPr/>
          <a:lstStyle/>
          <a:p>
            <a:r>
              <a:rPr lang="en-US" dirty="0"/>
              <a:t>NAT example from networking class</a:t>
            </a:r>
          </a:p>
        </p:txBody>
      </p:sp>
    </p:spTree>
    <p:extLst>
      <p:ext uri="{BB962C8B-B14F-4D97-AF65-F5344CB8AC3E}">
        <p14:creationId xmlns:p14="http://schemas.microsoft.com/office/powerpoint/2010/main" val="2587858774"/>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2"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right)">
                                      <p:cBhvr>
                                        <p:cTn id="7" dur="1000"/>
                                        <p:tgtEl>
                                          <p:spTgt spid="2"/>
                                        </p:tgtEl>
                                      </p:cBhvr>
                                    </p:animEffect>
                                  </p:childTnLst>
                                </p:cTn>
                              </p:par>
                            </p:childTnLst>
                          </p:cTn>
                        </p:par>
                        <p:par>
                          <p:cTn id="8" fill="hold" nodeType="afterGroup">
                            <p:stCondLst>
                              <p:cond delay="1000"/>
                            </p:stCondLst>
                            <p:childTnLst>
                              <p:par>
                                <p:cTn id="9" presetID="1"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childTnLst>
                                  <p:subTnLst>
                                    <p:set>
                                      <p:cBhvr override="childStyle">
                                        <p:cTn dur="1" fill="hold" display="0" masterRel="nextClick" afterEffect="1"/>
                                        <p:tgtEl>
                                          <p:spTgt spid="7"/>
                                        </p:tgtEl>
                                        <p:attrNameLst>
                                          <p:attrName>style.visibility</p:attrName>
                                        </p:attrNameLst>
                                      </p:cBhvr>
                                      <p:to>
                                        <p:strVal val="hidden"/>
                                      </p:to>
                                    </p:set>
                                  </p:subTnLst>
                                </p:cTn>
                              </p:par>
                            </p:childTnLst>
                          </p:cTn>
                        </p:par>
                      </p:childTnLst>
                    </p:cTn>
                  </p:par>
                  <p:par>
                    <p:cTn id="11" fill="hold" nodeType="clickPar">
                      <p:stCondLst>
                        <p:cond delay="indefinite"/>
                      </p:stCondLst>
                      <p:childTnLst>
                        <p:par>
                          <p:cTn id="12" fill="hold" nodeType="withGroup">
                            <p:stCondLst>
                              <p:cond delay="0"/>
                            </p:stCondLst>
                            <p:childTnLst>
                              <p:par>
                                <p:cTn id="13" presetID="22" presetClass="entr" presetSubtype="2"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right)">
                                      <p:cBhvr>
                                        <p:cTn id="15" dur="1000"/>
                                        <p:tgtEl>
                                          <p:spTgt spid="12"/>
                                        </p:tgtEl>
                                      </p:cBhvr>
                                    </p:animEffect>
                                  </p:childTnLst>
                                </p:cTn>
                              </p:par>
                            </p:childTnLst>
                          </p:cTn>
                        </p:par>
                        <p:par>
                          <p:cTn id="16" fill="hold" nodeType="afterGroup">
                            <p:stCondLst>
                              <p:cond delay="1000"/>
                            </p:stCondLst>
                            <p:childTnLst>
                              <p:par>
                                <p:cTn id="17" presetID="1" presetClass="entr" presetSubtype="0" fill="hold" grpId="0" nodeType="afterEffect">
                                  <p:stCondLst>
                                    <p:cond delay="0"/>
                                  </p:stCondLst>
                                  <p:childTnLst>
                                    <p:set>
                                      <p:cBhvr>
                                        <p:cTn id="18" dur="1" fill="hold">
                                          <p:stCondLst>
                                            <p:cond delay="0"/>
                                          </p:stCondLst>
                                        </p:cTn>
                                        <p:tgtEl>
                                          <p:spTgt spid="233533"/>
                                        </p:tgtEl>
                                        <p:attrNameLst>
                                          <p:attrName>style.visibility</p:attrName>
                                        </p:attrNameLst>
                                      </p:cBhvr>
                                      <p:to>
                                        <p:strVal val="visible"/>
                                      </p:to>
                                    </p:set>
                                  </p:childTnLst>
                                </p:cTn>
                              </p:par>
                            </p:childTnLst>
                          </p:cTn>
                        </p:par>
                        <p:par>
                          <p:cTn id="19" fill="hold" nodeType="afterGroup">
                            <p:stCondLst>
                              <p:cond delay="1000"/>
                            </p:stCondLst>
                            <p:childTnLst>
                              <p:par>
                                <p:cTn id="20" presetID="1" presetClass="entr" presetSubtype="0"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childTnLst>
                                  <p:subTnLst>
                                    <p:set>
                                      <p:cBhvr override="childStyle">
                                        <p:cTn dur="1" fill="hold" display="0" masterRel="nextClick" afterEffect="1"/>
                                        <p:tgtEl>
                                          <p:spTgt spid="17"/>
                                        </p:tgtEl>
                                        <p:attrNameLst>
                                          <p:attrName>style.visibility</p:attrName>
                                        </p:attrNameLst>
                                      </p:cBhvr>
                                      <p:to>
                                        <p:strVal val="hidden"/>
                                      </p:to>
                                    </p:set>
                                  </p:subTnLst>
                                </p:cTn>
                              </p:par>
                            </p:childTnLst>
                          </p:cTn>
                        </p:par>
                      </p:childTnLst>
                    </p:cTn>
                  </p:par>
                  <p:par>
                    <p:cTn id="22" fill="hold" nodeType="clickPar">
                      <p:stCondLst>
                        <p:cond delay="indefinite"/>
                      </p:stCondLst>
                      <p:childTnLst>
                        <p:par>
                          <p:cTn id="23" fill="hold" nodeType="withGroup">
                            <p:stCondLst>
                              <p:cond delay="0"/>
                            </p:stCondLst>
                            <p:childTnLst>
                              <p:par>
                                <p:cTn id="24" presetID="22" presetClass="entr" presetSubtype="8" fill="hold" nodeType="click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wipe(left)">
                                      <p:cBhvr>
                                        <p:cTn id="26" dur="1000"/>
                                        <p:tgtEl>
                                          <p:spTgt spid="18"/>
                                        </p:tgtEl>
                                      </p:cBhvr>
                                    </p:animEffect>
                                  </p:childTnLst>
                                </p:cTn>
                              </p:par>
                            </p:childTnLst>
                          </p:cTn>
                        </p:par>
                        <p:par>
                          <p:cTn id="27" fill="hold" nodeType="afterGroup">
                            <p:stCondLst>
                              <p:cond delay="1000"/>
                            </p:stCondLst>
                            <p:childTnLst>
                              <p:par>
                                <p:cTn id="28" presetID="1" presetClass="entr" presetSubtype="0" fill="hold" grpId="0" nodeType="afterEffect">
                                  <p:stCondLst>
                                    <p:cond delay="0"/>
                                  </p:stCondLst>
                                  <p:childTnLst>
                                    <p:set>
                                      <p:cBhvr>
                                        <p:cTn id="29" dur="1" fill="hold">
                                          <p:stCondLst>
                                            <p:cond delay="0"/>
                                          </p:stCondLst>
                                        </p:cTn>
                                        <p:tgtEl>
                                          <p:spTgt spid="233603"/>
                                        </p:tgtEl>
                                        <p:attrNameLst>
                                          <p:attrName>style.visibility</p:attrName>
                                        </p:attrNameLst>
                                      </p:cBhvr>
                                      <p:to>
                                        <p:strVal val="visible"/>
                                      </p:to>
                                    </p:set>
                                  </p:childTnLst>
                                  <p:subTnLst>
                                    <p:set>
                                      <p:cBhvr override="childStyle">
                                        <p:cTn dur="1" fill="hold" display="0" masterRel="nextClick" afterEffect="1"/>
                                        <p:tgtEl>
                                          <p:spTgt spid="233603"/>
                                        </p:tgtEl>
                                        <p:attrNameLst>
                                          <p:attrName>style.visibility</p:attrName>
                                        </p:attrNameLst>
                                      </p:cBhvr>
                                      <p:to>
                                        <p:strVal val="hidden"/>
                                      </p:to>
                                    </p:set>
                                  </p:subTnLst>
                                </p:cTn>
                              </p:par>
                            </p:childTnLst>
                          </p:cTn>
                        </p:par>
                      </p:childTnLst>
                    </p:cTn>
                  </p:par>
                  <p:par>
                    <p:cTn id="30" fill="hold" nodeType="clickPar">
                      <p:stCondLst>
                        <p:cond delay="indefinite"/>
                      </p:stCondLst>
                      <p:childTnLst>
                        <p:par>
                          <p:cTn id="31" fill="hold" nodeType="withGroup">
                            <p:stCondLst>
                              <p:cond delay="0"/>
                            </p:stCondLst>
                            <p:childTnLst>
                              <p:par>
                                <p:cTn id="32" presetID="22" presetClass="entr" presetSubtype="8" fill="hold"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wipe(left)">
                                      <p:cBhvr>
                                        <p:cTn id="34" dur="1000"/>
                                        <p:tgtEl>
                                          <p:spTgt spid="8"/>
                                        </p:tgtEl>
                                      </p:cBhvr>
                                    </p:animEffect>
                                  </p:childTnLst>
                                </p:cTn>
                              </p:par>
                            </p:childTnLst>
                          </p:cTn>
                        </p:par>
                        <p:par>
                          <p:cTn id="35" fill="hold" nodeType="afterGroup">
                            <p:stCondLst>
                              <p:cond delay="1000"/>
                            </p:stCondLst>
                            <p:childTnLst>
                              <p:par>
                                <p:cTn id="36" presetID="1" presetClass="entr" presetSubtype="0" fill="hold" grpId="0" nodeType="afterEffect">
                                  <p:stCondLst>
                                    <p:cond delay="0"/>
                                  </p:stCondLst>
                                  <p:childTnLst>
                                    <p:set>
                                      <p:cBhvr>
                                        <p:cTn id="37" dur="1" fill="hold">
                                          <p:stCondLst>
                                            <p:cond delay="0"/>
                                          </p:stCondLst>
                                        </p:cTn>
                                        <p:tgtEl>
                                          <p:spTgt spid="2336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533" grpId="0"/>
      <p:bldP spid="233603" grpId="0"/>
      <p:bldP spid="23360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D524D-F6F9-45FF-B217-0633C8EB2B5E}"/>
              </a:ext>
            </a:extLst>
          </p:cNvPr>
          <p:cNvSpPr>
            <a:spLocks noGrp="1"/>
          </p:cNvSpPr>
          <p:nvPr>
            <p:ph type="title"/>
          </p:nvPr>
        </p:nvSpPr>
        <p:spPr/>
        <p:txBody>
          <a:bodyPr/>
          <a:lstStyle/>
          <a:p>
            <a:r>
              <a:rPr lang="en-US" dirty="0"/>
              <a:t>NAT Justified</a:t>
            </a:r>
          </a:p>
        </p:txBody>
      </p:sp>
      <p:sp>
        <p:nvSpPr>
          <p:cNvPr id="3" name="Content Placeholder 2">
            <a:extLst>
              <a:ext uri="{FF2B5EF4-FFF2-40B4-BE49-F238E27FC236}">
                <a16:creationId xmlns:a16="http://schemas.microsoft.com/office/drawing/2014/main" id="{B334F63F-3AE8-484C-A33E-2C5FAA7F9ED9}"/>
              </a:ext>
            </a:extLst>
          </p:cNvPr>
          <p:cNvSpPr>
            <a:spLocks noGrp="1"/>
          </p:cNvSpPr>
          <p:nvPr>
            <p:ph idx="1"/>
          </p:nvPr>
        </p:nvSpPr>
        <p:spPr/>
        <p:txBody>
          <a:bodyPr/>
          <a:lstStyle/>
          <a:p>
            <a:r>
              <a:rPr lang="en-US" dirty="0"/>
              <a:t>Why NAT?</a:t>
            </a:r>
          </a:p>
          <a:p>
            <a:pPr lvl="1"/>
            <a:r>
              <a:rPr lang="en-US" dirty="0"/>
              <a:t>Out of IP addresses for LAN devices to all have unique ones</a:t>
            </a:r>
          </a:p>
          <a:p>
            <a:pPr lvl="1"/>
            <a:r>
              <a:rPr lang="en-US" dirty="0"/>
              <a:t>To hide internal devices and provide some obfuscation of them</a:t>
            </a:r>
          </a:p>
          <a:p>
            <a:pPr lvl="1"/>
            <a:endParaRPr lang="en-US" dirty="0"/>
          </a:p>
          <a:p>
            <a:r>
              <a:rPr lang="en-US" dirty="0"/>
              <a:t>If you don't need those (for example you're already inside a NAT router's control), you don't need NAT</a:t>
            </a:r>
          </a:p>
        </p:txBody>
      </p:sp>
      <p:sp>
        <p:nvSpPr>
          <p:cNvPr id="4" name="Rectangle 3">
            <a:extLst>
              <a:ext uri="{FF2B5EF4-FFF2-40B4-BE49-F238E27FC236}">
                <a16:creationId xmlns:a16="http://schemas.microsoft.com/office/drawing/2014/main" id="{14793D36-51FD-49FE-A141-DDF067B38AC4}"/>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64CE20D2-0944-4F35-8CAE-65B12018D5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3690562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lstStyle/>
          <a:p>
            <a:r>
              <a:rPr lang="en-US" dirty="0"/>
              <a:t>Our Advanced Lab Network</a:t>
            </a:r>
          </a:p>
        </p:txBody>
      </p:sp>
      <p:sp>
        <p:nvSpPr>
          <p:cNvPr id="3" name="Content Placeholder 2"/>
          <p:cNvSpPr>
            <a:spLocks noGrp="1"/>
          </p:cNvSpPr>
          <p:nvPr>
            <p:ph idx="1"/>
          </p:nvPr>
        </p:nvSpPr>
        <p:spPr>
          <a:xfrm>
            <a:off x="838200" y="2391189"/>
            <a:ext cx="4322791" cy="4178717"/>
          </a:xfrm>
        </p:spPr>
        <p:txBody>
          <a:bodyPr>
            <a:normAutofit lnSpcReduction="10000"/>
          </a:bodyPr>
          <a:lstStyle/>
          <a:p>
            <a:r>
              <a:rPr lang="en-US" dirty="0"/>
              <a:t>A border router, and two internal routers</a:t>
            </a:r>
          </a:p>
          <a:p>
            <a:r>
              <a:rPr lang="en-US" dirty="0"/>
              <a:t>All on separate, private subnets</a:t>
            </a:r>
          </a:p>
          <a:p>
            <a:r>
              <a:rPr lang="en-US" dirty="0"/>
              <a:t>Note that NAT is enabled on the internal routers, yet is unnecessary</a:t>
            </a:r>
          </a:p>
          <a:p>
            <a:r>
              <a:rPr lang="en-US" dirty="0"/>
              <a:t>This is common in practice because it's the default configuration!</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53" y="1060400"/>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11" y="1060400"/>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99275" y="1043922"/>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Tree>
    <p:extLst>
      <p:ext uri="{BB962C8B-B14F-4D97-AF65-F5344CB8AC3E}">
        <p14:creationId xmlns:p14="http://schemas.microsoft.com/office/powerpoint/2010/main" val="1452898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pfSense</a:t>
            </a:r>
            <a:r>
              <a:rPr lang="en-US" dirty="0"/>
              <a:t> as Border Router/Firewall</a:t>
            </a:r>
          </a:p>
        </p:txBody>
      </p:sp>
      <p:sp>
        <p:nvSpPr>
          <p:cNvPr id="5" name="Content Placeholder 2">
            <a:extLst>
              <a:ext uri="{FF2B5EF4-FFF2-40B4-BE49-F238E27FC236}">
                <a16:creationId xmlns:a16="http://schemas.microsoft.com/office/drawing/2014/main" id="{B4E8635F-C3C4-4331-AD40-D0953554A037}"/>
              </a:ext>
            </a:extLst>
          </p:cNvPr>
          <p:cNvSpPr txBox="1">
            <a:spLocks/>
          </p:cNvSpPr>
          <p:nvPr/>
        </p:nvSpPr>
        <p:spPr>
          <a:xfrm>
            <a:off x="838200" y="1825624"/>
            <a:ext cx="5334742"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Let's look at some of the features of the Firewall in </a:t>
            </a:r>
            <a:r>
              <a:rPr lang="en-US" sz="1800" dirty="0" err="1">
                <a:cs typeface="Courier New" panose="02070309020205020404" pitchFamily="49" charset="0"/>
              </a:rPr>
              <a:t>pfSense</a:t>
            </a: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4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050" dirty="0">
              <a:cs typeface="Courier New" panose="02070309020205020404" pitchFamily="49" charset="0"/>
            </a:endParaRPr>
          </a:p>
          <a:p>
            <a:pPr>
              <a:lnSpc>
                <a:spcPct val="100000"/>
              </a:lnSpc>
              <a:spcBef>
                <a:spcPts val="600"/>
              </a:spcBef>
            </a:pPr>
            <a:endParaRPr lang="en-US" sz="11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Firewall rules are processed from top to bottom</a:t>
            </a:r>
          </a:p>
          <a:p>
            <a:pPr>
              <a:lnSpc>
                <a:spcPct val="100000"/>
              </a:lnSpc>
              <a:spcBef>
                <a:spcPts val="600"/>
              </a:spcBef>
            </a:pPr>
            <a:r>
              <a:rPr lang="en-US" sz="1800" dirty="0">
                <a:cs typeface="Courier New" panose="02070309020205020404" pitchFamily="49" charset="0"/>
              </a:rPr>
              <a:t>Note how no Allow rules are present, and there are even explicit blocks in place to prevent private and </a:t>
            </a:r>
            <a:r>
              <a:rPr lang="en-US" sz="1800" dirty="0" err="1">
                <a:cs typeface="Courier New" panose="02070309020205020404" pitchFamily="49" charset="0"/>
              </a:rPr>
              <a:t>bogon</a:t>
            </a:r>
            <a:r>
              <a:rPr lang="en-US" sz="1800" dirty="0">
                <a:cs typeface="Courier New" panose="02070309020205020404" pitchFamily="49" charset="0"/>
              </a:rPr>
              <a:t> networks</a:t>
            </a:r>
          </a:p>
          <a:p>
            <a:pPr>
              <a:lnSpc>
                <a:spcPct val="100000"/>
              </a:lnSpc>
              <a:spcBef>
                <a:spcPts val="600"/>
              </a:spcBef>
            </a:pPr>
            <a:r>
              <a:rPr lang="en-US" sz="1800" dirty="0">
                <a:cs typeface="Courier New" panose="02070309020205020404" pitchFamily="49" charset="0"/>
              </a:rPr>
              <a:t>Note how everything is allowed on the LAN</a:t>
            </a:r>
          </a:p>
        </p:txBody>
      </p:sp>
      <p:sp>
        <p:nvSpPr>
          <p:cNvPr id="6" name="Content Placeholder 2">
            <a:extLst>
              <a:ext uri="{FF2B5EF4-FFF2-40B4-BE49-F238E27FC236}">
                <a16:creationId xmlns:a16="http://schemas.microsoft.com/office/drawing/2014/main" id="{F3679D98-89B9-4C22-897F-EB5804D2F1D4}"/>
              </a:ext>
            </a:extLst>
          </p:cNvPr>
          <p:cNvSpPr txBox="1">
            <a:spLocks/>
          </p:cNvSpPr>
          <p:nvPr/>
        </p:nvSpPr>
        <p:spPr>
          <a:xfrm>
            <a:off x="6172942" y="1825624"/>
            <a:ext cx="6019058"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Boot:</a:t>
            </a:r>
          </a:p>
          <a:p>
            <a:pPr lvl="1">
              <a:lnSpc>
                <a:spcPct val="100000"/>
              </a:lnSpc>
              <a:spcBef>
                <a:spcPts val="600"/>
              </a:spcBef>
            </a:pPr>
            <a:r>
              <a:rPr lang="en-US" sz="1400" dirty="0">
                <a:cs typeface="Courier New" panose="02070309020205020404" pitchFamily="49" charset="0"/>
              </a:rPr>
              <a:t>Lab5_BorderRouter</a:t>
            </a:r>
          </a:p>
          <a:p>
            <a:pPr lvl="1">
              <a:lnSpc>
                <a:spcPct val="100000"/>
              </a:lnSpc>
              <a:spcBef>
                <a:spcPts val="600"/>
              </a:spcBef>
            </a:pPr>
            <a:r>
              <a:rPr lang="en-US" sz="1400" dirty="0">
                <a:cs typeface="Courier New" panose="02070309020205020404" pitchFamily="49" charset="0"/>
              </a:rPr>
              <a:t>Lab5_WestRouter</a:t>
            </a:r>
          </a:p>
          <a:p>
            <a:pPr lvl="1">
              <a:lnSpc>
                <a:spcPct val="100000"/>
              </a:lnSpc>
              <a:spcBef>
                <a:spcPts val="600"/>
              </a:spcBef>
            </a:pPr>
            <a:r>
              <a:rPr lang="en-US" sz="1400" dirty="0">
                <a:cs typeface="Courier New" panose="02070309020205020404" pitchFamily="49" charset="0"/>
              </a:rPr>
              <a:t>Lab5_EastRouter</a:t>
            </a:r>
          </a:p>
          <a:p>
            <a:pPr lvl="1">
              <a:lnSpc>
                <a:spcPct val="100000"/>
              </a:lnSpc>
              <a:spcBef>
                <a:spcPts val="600"/>
              </a:spcBef>
            </a:pPr>
            <a:r>
              <a:rPr lang="en-US" sz="1400" dirty="0">
                <a:cs typeface="Courier New" panose="02070309020205020404" pitchFamily="49" charset="0"/>
              </a:rPr>
              <a:t>Lab5_WestAlpineCompy</a:t>
            </a:r>
          </a:p>
          <a:p>
            <a:pPr lvl="1">
              <a:lnSpc>
                <a:spcPct val="100000"/>
              </a:lnSpc>
              <a:spcBef>
                <a:spcPts val="600"/>
              </a:spcBef>
            </a:pPr>
            <a:r>
              <a:rPr lang="en-US" sz="1400" dirty="0">
                <a:cs typeface="Courier New" panose="02070309020205020404" pitchFamily="49" charset="0"/>
              </a:rPr>
              <a:t>Lab5_EastAlpineCompy</a:t>
            </a:r>
          </a:p>
          <a:p>
            <a:pPr lvl="1">
              <a:lnSpc>
                <a:spcPct val="100000"/>
              </a:lnSpc>
              <a:spcBef>
                <a:spcPts val="600"/>
              </a:spcBef>
            </a:pPr>
            <a:r>
              <a:rPr lang="en-US" sz="1400" dirty="0">
                <a:cs typeface="Courier New" panose="02070309020205020404" pitchFamily="49" charset="0"/>
              </a:rPr>
              <a:t>CentOS GUI Reference VM, on </a:t>
            </a:r>
            <a:r>
              <a:rPr lang="en-US" sz="1400" dirty="0" err="1">
                <a:cs typeface="Courier New" panose="02070309020205020404" pitchFamily="49" charset="0"/>
              </a:rPr>
              <a:t>SiteLAN</a:t>
            </a:r>
            <a:r>
              <a:rPr lang="en-US" sz="1400" dirty="0">
                <a:cs typeface="Courier New" panose="02070309020205020404" pitchFamily="49" charset="0"/>
              </a:rPr>
              <a:t> Internal Network</a:t>
            </a: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With Firefox, connect to Lab5_BorderRouter at 192.168.1.1</a:t>
            </a:r>
          </a:p>
          <a:p>
            <a:pPr>
              <a:lnSpc>
                <a:spcPct val="100000"/>
              </a:lnSpc>
              <a:spcBef>
                <a:spcPts val="600"/>
              </a:spcBef>
            </a:pPr>
            <a:r>
              <a:rPr lang="en-US" sz="1800" dirty="0">
                <a:cs typeface="Courier New" panose="02070309020205020404" pitchFamily="49" charset="0"/>
              </a:rPr>
              <a:t>Click on Firewall -&gt; Rules -&gt; WAN</a:t>
            </a:r>
            <a:br>
              <a:rPr lang="en-US" sz="1800" dirty="0">
                <a:cs typeface="Courier New" panose="02070309020205020404" pitchFamily="49" charset="0"/>
              </a:rPr>
            </a:br>
            <a:br>
              <a:rPr lang="en-US" sz="1800" dirty="0">
                <a:cs typeface="Courier New" panose="02070309020205020404" pitchFamily="49" charset="0"/>
              </a:rPr>
            </a:b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Click on Firewall -&gt; Rules -&gt; LAN</a:t>
            </a:r>
          </a:p>
          <a:p>
            <a:pPr>
              <a:lnSpc>
                <a:spcPct val="100000"/>
              </a:lnSpc>
              <a:spcBef>
                <a:spcPts val="600"/>
              </a:spcBef>
            </a:pPr>
            <a:endParaRPr lang="en-US" sz="1800" dirty="0">
              <a:cs typeface="Courier New" panose="02070309020205020404" pitchFamily="49" charset="0"/>
            </a:endParaRPr>
          </a:p>
        </p:txBody>
      </p:sp>
      <p:sp>
        <p:nvSpPr>
          <p:cNvPr id="9" name="TextBox 8">
            <a:extLst>
              <a:ext uri="{FF2B5EF4-FFF2-40B4-BE49-F238E27FC236}">
                <a16:creationId xmlns:a16="http://schemas.microsoft.com/office/drawing/2014/main" id="{0AA86080-FCE9-4A03-B885-069945513C28}"/>
              </a:ext>
            </a:extLst>
          </p:cNvPr>
          <p:cNvSpPr txBox="1"/>
          <p:nvPr/>
        </p:nvSpPr>
        <p:spPr>
          <a:xfrm>
            <a:off x="1071240"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Say</a:t>
            </a:r>
          </a:p>
        </p:txBody>
      </p:sp>
      <p:sp>
        <p:nvSpPr>
          <p:cNvPr id="10" name="TextBox 9">
            <a:extLst>
              <a:ext uri="{FF2B5EF4-FFF2-40B4-BE49-F238E27FC236}">
                <a16:creationId xmlns:a16="http://schemas.microsoft.com/office/drawing/2014/main" id="{9956528F-5533-4C23-950C-BF8D2D7BD197}"/>
              </a:ext>
            </a:extLst>
          </p:cNvPr>
          <p:cNvSpPr txBox="1"/>
          <p:nvPr/>
        </p:nvSpPr>
        <p:spPr>
          <a:xfrm>
            <a:off x="6408199"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Demonstrate</a:t>
            </a:r>
          </a:p>
        </p:txBody>
      </p:sp>
      <p:sp>
        <p:nvSpPr>
          <p:cNvPr id="11" name="Rectangle 10">
            <a:extLst>
              <a:ext uri="{FF2B5EF4-FFF2-40B4-BE49-F238E27FC236}">
                <a16:creationId xmlns:a16="http://schemas.microsoft.com/office/drawing/2014/main" id="{9C60A50A-16B7-4070-B863-EDB616E676E1}"/>
              </a:ext>
            </a:extLst>
          </p:cNvPr>
          <p:cNvSpPr/>
          <p:nvPr/>
        </p:nvSpPr>
        <p:spPr>
          <a:xfrm>
            <a:off x="0" y="0"/>
            <a:ext cx="12192000" cy="230909"/>
          </a:xfrm>
          <a:prstGeom prst="rect">
            <a:avLst/>
          </a:prstGeom>
          <a:solidFill>
            <a:srgbClr val="C659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9AF8799-CBF7-46CA-825F-FA9A7CF53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8" cy="512617"/>
          </a:xfrm>
          <a:prstGeom prst="rect">
            <a:avLst/>
          </a:prstGeom>
        </p:spPr>
      </p:pic>
    </p:spTree>
    <p:extLst>
      <p:ext uri="{BB962C8B-B14F-4D97-AF65-F5344CB8AC3E}">
        <p14:creationId xmlns:p14="http://schemas.microsoft.com/office/powerpoint/2010/main" val="11823206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Devices Are Connected?</a:t>
            </a:r>
          </a:p>
        </p:txBody>
      </p:sp>
      <p:sp>
        <p:nvSpPr>
          <p:cNvPr id="5" name="Content Placeholder 2">
            <a:extLst>
              <a:ext uri="{FF2B5EF4-FFF2-40B4-BE49-F238E27FC236}">
                <a16:creationId xmlns:a16="http://schemas.microsoft.com/office/drawing/2014/main" id="{B4E8635F-C3C4-4331-AD40-D0953554A037}"/>
              </a:ext>
            </a:extLst>
          </p:cNvPr>
          <p:cNvSpPr txBox="1">
            <a:spLocks/>
          </p:cNvSpPr>
          <p:nvPr/>
        </p:nvSpPr>
        <p:spPr>
          <a:xfrm>
            <a:off x="838200" y="1825624"/>
            <a:ext cx="5334742"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As we look at more complicated connection scenarios, we need to know what is connected to our border router</a:t>
            </a:r>
          </a:p>
          <a:p>
            <a:pPr>
              <a:lnSpc>
                <a:spcPct val="100000"/>
              </a:lnSpc>
              <a:spcBef>
                <a:spcPts val="600"/>
              </a:spcBef>
            </a:pPr>
            <a:r>
              <a:rPr lang="en-US" sz="1800" dirty="0">
                <a:cs typeface="Courier New" panose="02070309020205020404" pitchFamily="49" charset="0"/>
              </a:rPr>
              <a:t>This list shows when they connected, what their address is, and what their hostname is.</a:t>
            </a:r>
          </a:p>
          <a:p>
            <a:pPr>
              <a:lnSpc>
                <a:spcPct val="100000"/>
              </a:lnSpc>
              <a:spcBef>
                <a:spcPts val="600"/>
              </a:spcBef>
            </a:pPr>
            <a:r>
              <a:rPr lang="en-US" sz="1800" dirty="0">
                <a:cs typeface="Courier New" panose="02070309020205020404" pitchFamily="49" charset="0"/>
              </a:rPr>
              <a:t>All DHCP servers have this feature!</a:t>
            </a:r>
          </a:p>
          <a:p>
            <a:pPr>
              <a:lnSpc>
                <a:spcPct val="100000"/>
              </a:lnSpc>
              <a:spcBef>
                <a:spcPts val="600"/>
              </a:spcBef>
            </a:pPr>
            <a:r>
              <a:rPr lang="en-US" sz="1800" dirty="0">
                <a:cs typeface="Courier New" panose="02070309020205020404" pitchFamily="49" charset="0"/>
              </a:rPr>
              <a:t>One common desire is to have a server, computer, or other device always have the same IP address. Problem is, if you set it statically on the device, then it can't be plugged in anywhere: it'll just not work on other networks</a:t>
            </a:r>
          </a:p>
          <a:p>
            <a:pPr>
              <a:lnSpc>
                <a:spcPct val="100000"/>
              </a:lnSpc>
              <a:spcBef>
                <a:spcPts val="600"/>
              </a:spcBef>
            </a:pPr>
            <a:r>
              <a:rPr lang="en-US" sz="1800" dirty="0">
                <a:cs typeface="Courier New" panose="02070309020205020404" pitchFamily="49" charset="0"/>
              </a:rPr>
              <a:t>Instead of this, you can give it a static mapping, so that whenever its MAC address shows up, it gets the same IP address, and yet always to get one wherever it plugs in. You can also thus manage its DHCP settings from the DHCP server, instead of the box</a:t>
            </a:r>
          </a:p>
        </p:txBody>
      </p:sp>
      <p:sp>
        <p:nvSpPr>
          <p:cNvPr id="6" name="Content Placeholder 2">
            <a:extLst>
              <a:ext uri="{FF2B5EF4-FFF2-40B4-BE49-F238E27FC236}">
                <a16:creationId xmlns:a16="http://schemas.microsoft.com/office/drawing/2014/main" id="{F3679D98-89B9-4C22-897F-EB5804D2F1D4}"/>
              </a:ext>
            </a:extLst>
          </p:cNvPr>
          <p:cNvSpPr txBox="1">
            <a:spLocks/>
          </p:cNvSpPr>
          <p:nvPr/>
        </p:nvSpPr>
        <p:spPr>
          <a:xfrm>
            <a:off x="6172942" y="1825624"/>
            <a:ext cx="6019058"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600"/>
              </a:spcBef>
              <a:buNone/>
            </a:pPr>
            <a:br>
              <a:rPr lang="en-US" sz="1800" dirty="0">
                <a:cs typeface="Courier New" panose="02070309020205020404" pitchFamily="49" charset="0"/>
              </a:rPr>
            </a:br>
            <a:br>
              <a:rPr lang="en-US" sz="1800" dirty="0">
                <a:cs typeface="Courier New" panose="02070309020205020404" pitchFamily="49" charset="0"/>
              </a:rPr>
            </a:b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Click on Status -&gt; DHCP Leases</a:t>
            </a: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6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To do this, you would click the "Add static mapping" button in the Actions list in the row of the VM device you want to set</a:t>
            </a:r>
          </a:p>
          <a:p>
            <a:pPr>
              <a:lnSpc>
                <a:spcPct val="100000"/>
              </a:lnSpc>
              <a:spcBef>
                <a:spcPts val="600"/>
              </a:spcBef>
            </a:pPr>
            <a:r>
              <a:rPr lang="en-US" sz="1800" dirty="0">
                <a:cs typeface="Courier New" panose="02070309020205020404" pitchFamily="49" charset="0"/>
              </a:rPr>
              <a:t>Show the static leases for this router at the bottom, and on the Services -&gt; DHCP Server page</a:t>
            </a:r>
          </a:p>
          <a:p>
            <a:pPr>
              <a:lnSpc>
                <a:spcPct val="100000"/>
              </a:lnSpc>
              <a:spcBef>
                <a:spcPts val="600"/>
              </a:spcBef>
            </a:pPr>
            <a:endParaRPr lang="en-US" sz="1800" dirty="0">
              <a:cs typeface="Courier New" panose="02070309020205020404" pitchFamily="49" charset="0"/>
            </a:endParaRPr>
          </a:p>
        </p:txBody>
      </p:sp>
      <p:sp>
        <p:nvSpPr>
          <p:cNvPr id="9" name="TextBox 8">
            <a:extLst>
              <a:ext uri="{FF2B5EF4-FFF2-40B4-BE49-F238E27FC236}">
                <a16:creationId xmlns:a16="http://schemas.microsoft.com/office/drawing/2014/main" id="{0AA86080-FCE9-4A03-B885-069945513C28}"/>
              </a:ext>
            </a:extLst>
          </p:cNvPr>
          <p:cNvSpPr txBox="1"/>
          <p:nvPr/>
        </p:nvSpPr>
        <p:spPr>
          <a:xfrm>
            <a:off x="1071240"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Say</a:t>
            </a:r>
          </a:p>
        </p:txBody>
      </p:sp>
      <p:sp>
        <p:nvSpPr>
          <p:cNvPr id="10" name="TextBox 9">
            <a:extLst>
              <a:ext uri="{FF2B5EF4-FFF2-40B4-BE49-F238E27FC236}">
                <a16:creationId xmlns:a16="http://schemas.microsoft.com/office/drawing/2014/main" id="{9956528F-5533-4C23-950C-BF8D2D7BD197}"/>
              </a:ext>
            </a:extLst>
          </p:cNvPr>
          <p:cNvSpPr txBox="1"/>
          <p:nvPr/>
        </p:nvSpPr>
        <p:spPr>
          <a:xfrm>
            <a:off x="6408199"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Demonstrate</a:t>
            </a:r>
          </a:p>
        </p:txBody>
      </p:sp>
      <p:sp>
        <p:nvSpPr>
          <p:cNvPr id="11" name="Rectangle 10">
            <a:extLst>
              <a:ext uri="{FF2B5EF4-FFF2-40B4-BE49-F238E27FC236}">
                <a16:creationId xmlns:a16="http://schemas.microsoft.com/office/drawing/2014/main" id="{9C60A50A-16B7-4070-B863-EDB616E676E1}"/>
              </a:ext>
            </a:extLst>
          </p:cNvPr>
          <p:cNvSpPr/>
          <p:nvPr/>
        </p:nvSpPr>
        <p:spPr>
          <a:xfrm>
            <a:off x="0" y="0"/>
            <a:ext cx="12192000" cy="230909"/>
          </a:xfrm>
          <a:prstGeom prst="rect">
            <a:avLst/>
          </a:prstGeom>
          <a:solidFill>
            <a:srgbClr val="C659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9AF8799-CBF7-46CA-825F-FA9A7CF53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8" cy="512617"/>
          </a:xfrm>
          <a:prstGeom prst="rect">
            <a:avLst/>
          </a:prstGeom>
        </p:spPr>
      </p:pic>
    </p:spTree>
    <p:extLst>
      <p:ext uri="{BB962C8B-B14F-4D97-AF65-F5344CB8AC3E}">
        <p14:creationId xmlns:p14="http://schemas.microsoft.com/office/powerpoint/2010/main" val="6985636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pfSense</a:t>
            </a:r>
            <a:r>
              <a:rPr lang="en-US" dirty="0"/>
              <a:t> as Internal Router/Firewall</a:t>
            </a:r>
          </a:p>
        </p:txBody>
      </p:sp>
      <p:sp>
        <p:nvSpPr>
          <p:cNvPr id="5" name="Content Placeholder 2">
            <a:extLst>
              <a:ext uri="{FF2B5EF4-FFF2-40B4-BE49-F238E27FC236}">
                <a16:creationId xmlns:a16="http://schemas.microsoft.com/office/drawing/2014/main" id="{B4E8635F-C3C4-4331-AD40-D0953554A037}"/>
              </a:ext>
            </a:extLst>
          </p:cNvPr>
          <p:cNvSpPr txBox="1">
            <a:spLocks/>
          </p:cNvSpPr>
          <p:nvPr/>
        </p:nvSpPr>
        <p:spPr>
          <a:xfrm>
            <a:off x="838200" y="1825624"/>
            <a:ext cx="5334742"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Now let's connect to the West Router</a:t>
            </a:r>
            <a:br>
              <a:rPr lang="en-US" sz="1800" dirty="0">
                <a:cs typeface="Courier New" panose="02070309020205020404" pitchFamily="49" charset="0"/>
              </a:rPr>
            </a:b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Reset the networking state so that it picks up a DHCP address from the West Router</a:t>
            </a:r>
          </a:p>
          <a:p>
            <a:pPr>
              <a:lnSpc>
                <a:spcPct val="100000"/>
              </a:lnSpc>
              <a:spcBef>
                <a:spcPts val="600"/>
              </a:spcBef>
            </a:pPr>
            <a:r>
              <a:rPr lang="en-US" sz="1800" dirty="0">
                <a:cs typeface="Courier New" panose="02070309020205020404" pitchFamily="49" charset="0"/>
              </a:rPr>
              <a:t>Firewall rules are processed from top to bottom</a:t>
            </a:r>
          </a:p>
          <a:p>
            <a:pPr>
              <a:lnSpc>
                <a:spcPct val="100000"/>
              </a:lnSpc>
              <a:spcBef>
                <a:spcPts val="600"/>
              </a:spcBef>
            </a:pPr>
            <a:r>
              <a:rPr lang="en-US" sz="1800" dirty="0">
                <a:cs typeface="Courier New" panose="02070309020205020404" pitchFamily="49" charset="0"/>
              </a:rPr>
              <a:t>Note that packets from so-called private networks (192.168.X, 10.X, etc.) are usually dropped by default. For this example, since we're going to be nesting routers with private networks, I've removed this rule from this firewall</a:t>
            </a:r>
          </a:p>
          <a:p>
            <a:pPr>
              <a:lnSpc>
                <a:spcPct val="100000"/>
              </a:lnSpc>
              <a:spcBef>
                <a:spcPts val="600"/>
              </a:spcBef>
            </a:pPr>
            <a:r>
              <a:rPr lang="en-US" sz="1800" dirty="0">
                <a:cs typeface="Courier New" panose="02070309020205020404" pitchFamily="49" charset="0"/>
              </a:rPr>
              <a:t>Note that I've added an accept ICMP rule to the WAN, so we can ping the router from the WAN, and we can SSH to this router from the WAN</a:t>
            </a:r>
          </a:p>
          <a:p>
            <a:pPr>
              <a:lnSpc>
                <a:spcPct val="100000"/>
              </a:lnSpc>
              <a:spcBef>
                <a:spcPts val="600"/>
              </a:spcBef>
            </a:pPr>
            <a:r>
              <a:rPr lang="en-US" sz="1800" dirty="0">
                <a:cs typeface="Courier New" panose="02070309020205020404" pitchFamily="49" charset="0"/>
              </a:rPr>
              <a:t>Any incoming packets that don't match </a:t>
            </a:r>
            <a:r>
              <a:rPr lang="en-US" sz="1800" i="1" dirty="0">
                <a:cs typeface="Courier New" panose="02070309020205020404" pitchFamily="49" charset="0"/>
              </a:rPr>
              <a:t>any</a:t>
            </a:r>
            <a:r>
              <a:rPr lang="en-US" sz="1800" dirty="0">
                <a:cs typeface="Courier New" panose="02070309020205020404" pitchFamily="49" charset="0"/>
              </a:rPr>
              <a:t> of these rules are dropped; this is typical behavior: rulesets are usually ordered whitelists</a:t>
            </a:r>
          </a:p>
        </p:txBody>
      </p:sp>
      <p:sp>
        <p:nvSpPr>
          <p:cNvPr id="6" name="Content Placeholder 2">
            <a:extLst>
              <a:ext uri="{FF2B5EF4-FFF2-40B4-BE49-F238E27FC236}">
                <a16:creationId xmlns:a16="http://schemas.microsoft.com/office/drawing/2014/main" id="{F3679D98-89B9-4C22-897F-EB5804D2F1D4}"/>
              </a:ext>
            </a:extLst>
          </p:cNvPr>
          <p:cNvSpPr txBox="1">
            <a:spLocks/>
          </p:cNvSpPr>
          <p:nvPr/>
        </p:nvSpPr>
        <p:spPr>
          <a:xfrm>
            <a:off x="6172942" y="1825624"/>
            <a:ext cx="6019058"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Switch the Internal Network of the CentOS GUI VM to be Lab5_WestRouter</a:t>
            </a:r>
          </a:p>
          <a:p>
            <a:pPr>
              <a:lnSpc>
                <a:spcPct val="100000"/>
              </a:lnSpc>
              <a:spcBef>
                <a:spcPts val="600"/>
              </a:spcBef>
            </a:pP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sudo</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systemctl</a:t>
            </a:r>
            <a:r>
              <a:rPr lang="en-US" sz="1600" dirty="0">
                <a:latin typeface="Courier New" panose="02070309020205020404" pitchFamily="49" charset="0"/>
                <a:cs typeface="Courier New" panose="02070309020205020404" pitchFamily="49" charset="0"/>
              </a:rPr>
              <a:t> restart </a:t>
            </a:r>
            <a:r>
              <a:rPr lang="en-US" sz="1600" dirty="0" err="1">
                <a:latin typeface="Courier New" panose="02070309020205020404" pitchFamily="49" charset="0"/>
                <a:cs typeface="Courier New" panose="02070309020205020404" pitchFamily="49" charset="0"/>
              </a:rPr>
              <a:t>network.service</a:t>
            </a:r>
            <a:endParaRPr lang="en-US" sz="1600" dirty="0">
              <a:latin typeface="Courier New" panose="02070309020205020404" pitchFamily="49" charset="0"/>
              <a:cs typeface="Courier New" panose="02070309020205020404" pitchFamily="49" charset="0"/>
            </a:endParaRPr>
          </a:p>
          <a:p>
            <a:pPr marL="0" indent="0">
              <a:lnSpc>
                <a:spcPct val="100000"/>
              </a:lnSpc>
              <a:spcBef>
                <a:spcPts val="600"/>
              </a:spcBef>
              <a:buNone/>
            </a:pPr>
            <a:endParaRPr lang="en-US" sz="14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With Firefox, connect to Lab5_WestRouter at 192.168.2.1</a:t>
            </a:r>
          </a:p>
          <a:p>
            <a:pPr>
              <a:lnSpc>
                <a:spcPct val="100000"/>
              </a:lnSpc>
              <a:spcBef>
                <a:spcPts val="600"/>
              </a:spcBef>
            </a:pPr>
            <a:r>
              <a:rPr lang="en-US" sz="1800" dirty="0">
                <a:cs typeface="Courier New" panose="02070309020205020404" pitchFamily="49" charset="0"/>
              </a:rPr>
              <a:t>Click on Firewall -&gt; Rules -&gt; WAN</a:t>
            </a:r>
          </a:p>
          <a:p>
            <a:pPr>
              <a:lnSpc>
                <a:spcPct val="100000"/>
              </a:lnSpc>
              <a:spcBef>
                <a:spcPts val="600"/>
              </a:spcBef>
            </a:pPr>
            <a:endParaRPr lang="en-US" sz="1800" dirty="0">
              <a:cs typeface="Courier New" panose="02070309020205020404" pitchFamily="49" charset="0"/>
            </a:endParaRPr>
          </a:p>
        </p:txBody>
      </p:sp>
      <p:sp>
        <p:nvSpPr>
          <p:cNvPr id="9" name="TextBox 8">
            <a:extLst>
              <a:ext uri="{FF2B5EF4-FFF2-40B4-BE49-F238E27FC236}">
                <a16:creationId xmlns:a16="http://schemas.microsoft.com/office/drawing/2014/main" id="{0AA86080-FCE9-4A03-B885-069945513C28}"/>
              </a:ext>
            </a:extLst>
          </p:cNvPr>
          <p:cNvSpPr txBox="1"/>
          <p:nvPr/>
        </p:nvSpPr>
        <p:spPr>
          <a:xfrm>
            <a:off x="1071240"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Say</a:t>
            </a:r>
          </a:p>
        </p:txBody>
      </p:sp>
      <p:sp>
        <p:nvSpPr>
          <p:cNvPr id="10" name="TextBox 9">
            <a:extLst>
              <a:ext uri="{FF2B5EF4-FFF2-40B4-BE49-F238E27FC236}">
                <a16:creationId xmlns:a16="http://schemas.microsoft.com/office/drawing/2014/main" id="{9956528F-5533-4C23-950C-BF8D2D7BD197}"/>
              </a:ext>
            </a:extLst>
          </p:cNvPr>
          <p:cNvSpPr txBox="1"/>
          <p:nvPr/>
        </p:nvSpPr>
        <p:spPr>
          <a:xfrm>
            <a:off x="6408199"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Demonstrate</a:t>
            </a:r>
          </a:p>
        </p:txBody>
      </p:sp>
      <p:sp>
        <p:nvSpPr>
          <p:cNvPr id="11" name="Rectangle 10">
            <a:extLst>
              <a:ext uri="{FF2B5EF4-FFF2-40B4-BE49-F238E27FC236}">
                <a16:creationId xmlns:a16="http://schemas.microsoft.com/office/drawing/2014/main" id="{9C60A50A-16B7-4070-B863-EDB616E676E1}"/>
              </a:ext>
            </a:extLst>
          </p:cNvPr>
          <p:cNvSpPr/>
          <p:nvPr/>
        </p:nvSpPr>
        <p:spPr>
          <a:xfrm>
            <a:off x="0" y="0"/>
            <a:ext cx="12192000" cy="230909"/>
          </a:xfrm>
          <a:prstGeom prst="rect">
            <a:avLst/>
          </a:prstGeom>
          <a:solidFill>
            <a:srgbClr val="C659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9AF8799-CBF7-46CA-825F-FA9A7CF53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8" cy="512617"/>
          </a:xfrm>
          <a:prstGeom prst="rect">
            <a:avLst/>
          </a:prstGeom>
        </p:spPr>
      </p:pic>
    </p:spTree>
    <p:extLst>
      <p:ext uri="{BB962C8B-B14F-4D97-AF65-F5344CB8AC3E}">
        <p14:creationId xmlns:p14="http://schemas.microsoft.com/office/powerpoint/2010/main" val="22877293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pfSense</a:t>
            </a:r>
            <a:r>
              <a:rPr lang="en-US" dirty="0"/>
              <a:t> as Internal Router/Firewall</a:t>
            </a:r>
          </a:p>
        </p:txBody>
      </p:sp>
      <p:sp>
        <p:nvSpPr>
          <p:cNvPr id="5" name="Content Placeholder 2">
            <a:extLst>
              <a:ext uri="{FF2B5EF4-FFF2-40B4-BE49-F238E27FC236}">
                <a16:creationId xmlns:a16="http://schemas.microsoft.com/office/drawing/2014/main" id="{B4E8635F-C3C4-4331-AD40-D0953554A037}"/>
              </a:ext>
            </a:extLst>
          </p:cNvPr>
          <p:cNvSpPr txBox="1">
            <a:spLocks/>
          </p:cNvSpPr>
          <p:nvPr/>
        </p:nvSpPr>
        <p:spPr>
          <a:xfrm>
            <a:off x="838200" y="1825624"/>
            <a:ext cx="5334742"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See how the port-forward is set up as part of NAT: this allows us to </a:t>
            </a:r>
            <a:r>
              <a:rPr lang="en-US" sz="1800" dirty="0" err="1">
                <a:cs typeface="Courier New" panose="02070309020205020404" pitchFamily="49" charset="0"/>
              </a:rPr>
              <a:t>ssh</a:t>
            </a:r>
            <a:r>
              <a:rPr lang="en-US" sz="1800" dirty="0">
                <a:cs typeface="Courier New" panose="02070309020205020404" pitchFamily="49" charset="0"/>
              </a:rPr>
              <a:t> to either the router OR a machine inside the firewall</a:t>
            </a:r>
          </a:p>
          <a:p>
            <a:pPr>
              <a:lnSpc>
                <a:spcPct val="100000"/>
              </a:lnSpc>
              <a:spcBef>
                <a:spcPts val="600"/>
              </a:spcBef>
            </a:pPr>
            <a:r>
              <a:rPr lang="en-US" sz="1800" dirty="0">
                <a:cs typeface="Courier New" panose="02070309020205020404" pitchFamily="49" charset="0"/>
              </a:rPr>
              <a:t>I chose to set port 2222 as the port that WAN devices could target the internal </a:t>
            </a:r>
            <a:r>
              <a:rPr lang="en-US" sz="1800" dirty="0" err="1">
                <a:cs typeface="Courier New" panose="02070309020205020404" pitchFamily="49" charset="0"/>
              </a:rPr>
              <a:t>WestAlpineCompy</a:t>
            </a:r>
            <a:r>
              <a:rPr lang="en-US" sz="1800" dirty="0">
                <a:cs typeface="Courier New" panose="02070309020205020404" pitchFamily="49" charset="0"/>
              </a:rPr>
              <a:t> at with SSH connections</a:t>
            </a:r>
          </a:p>
          <a:p>
            <a:pPr>
              <a:lnSpc>
                <a:spcPct val="100000"/>
              </a:lnSpc>
              <a:spcBef>
                <a:spcPts val="600"/>
              </a:spcBef>
            </a:pPr>
            <a:r>
              <a:rPr lang="en-US" sz="1800" dirty="0">
                <a:cs typeface="Courier New" panose="02070309020205020404" pitchFamily="49" charset="0"/>
              </a:rPr>
              <a:t>Such packets will be translated such that their destinations will be rewritten as the static </a:t>
            </a:r>
            <a:r>
              <a:rPr lang="en-US" sz="1800" dirty="0" err="1">
                <a:cs typeface="Courier New" panose="02070309020205020404" pitchFamily="49" charset="0"/>
              </a:rPr>
              <a:t>IP'd</a:t>
            </a:r>
            <a:r>
              <a:rPr lang="en-US" sz="1800" dirty="0">
                <a:cs typeface="Courier New" panose="02070309020205020404" pitchFamily="49" charset="0"/>
              </a:rPr>
              <a:t> </a:t>
            </a:r>
            <a:r>
              <a:rPr lang="en-US" sz="1800" dirty="0" err="1">
                <a:cs typeface="Courier New" panose="02070309020205020404" pitchFamily="49" charset="0"/>
              </a:rPr>
              <a:t>WestAlpineCompy</a:t>
            </a:r>
            <a:r>
              <a:rPr lang="en-US" sz="1800" dirty="0">
                <a:cs typeface="Courier New" panose="02070309020205020404" pitchFamily="49" charset="0"/>
              </a:rPr>
              <a:t>, with the port re-written as 22, which is where </a:t>
            </a:r>
            <a:r>
              <a:rPr lang="en-US" sz="1800" dirty="0" err="1">
                <a:cs typeface="Courier New" panose="02070309020205020404" pitchFamily="49" charset="0"/>
              </a:rPr>
              <a:t>WestAlpineCompy</a:t>
            </a:r>
            <a:r>
              <a:rPr lang="en-US" sz="1800" dirty="0">
                <a:cs typeface="Courier New" panose="02070309020205020404" pitchFamily="49" charset="0"/>
              </a:rPr>
              <a:t> is listening for SSH connections</a:t>
            </a: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2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Connects to the </a:t>
            </a:r>
            <a:r>
              <a:rPr lang="en-US" sz="1800" dirty="0" err="1">
                <a:cs typeface="Courier New" panose="02070309020205020404" pitchFamily="49" charset="0"/>
              </a:rPr>
              <a:t>WestRouter's</a:t>
            </a:r>
            <a:r>
              <a:rPr lang="en-US" sz="1800" dirty="0">
                <a:cs typeface="Courier New" panose="02070309020205020404" pitchFamily="49" charset="0"/>
              </a:rPr>
              <a:t> SSH server</a:t>
            </a:r>
          </a:p>
          <a:p>
            <a:pPr>
              <a:lnSpc>
                <a:spcPct val="100000"/>
              </a:lnSpc>
              <a:spcBef>
                <a:spcPts val="600"/>
              </a:spcBef>
            </a:pPr>
            <a:r>
              <a:rPr lang="en-US" sz="1800" dirty="0">
                <a:cs typeface="Courier New" panose="02070309020205020404" pitchFamily="49" charset="0"/>
              </a:rPr>
              <a:t>Connects to the </a:t>
            </a:r>
            <a:r>
              <a:rPr lang="en-US" sz="1800" dirty="0" err="1">
                <a:cs typeface="Courier New" panose="02070309020205020404" pitchFamily="49" charset="0"/>
              </a:rPr>
              <a:t>WestAlpineCompy</a:t>
            </a:r>
            <a:endParaRPr lang="en-US" sz="1800" dirty="0">
              <a:cs typeface="Courier New" panose="02070309020205020404" pitchFamily="49" charset="0"/>
            </a:endParaRPr>
          </a:p>
        </p:txBody>
      </p:sp>
      <p:sp>
        <p:nvSpPr>
          <p:cNvPr id="6" name="Content Placeholder 2">
            <a:extLst>
              <a:ext uri="{FF2B5EF4-FFF2-40B4-BE49-F238E27FC236}">
                <a16:creationId xmlns:a16="http://schemas.microsoft.com/office/drawing/2014/main" id="{F3679D98-89B9-4C22-897F-EB5804D2F1D4}"/>
              </a:ext>
            </a:extLst>
          </p:cNvPr>
          <p:cNvSpPr txBox="1">
            <a:spLocks/>
          </p:cNvSpPr>
          <p:nvPr/>
        </p:nvSpPr>
        <p:spPr>
          <a:xfrm>
            <a:off x="6172942" y="1825624"/>
            <a:ext cx="6019058"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Click on Firewall -&gt; NAT</a:t>
            </a: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endParaRPr lang="en-US" sz="1800" dirty="0">
              <a:cs typeface="Courier New" panose="02070309020205020404" pitchFamily="49" charset="0"/>
            </a:endParaRPr>
          </a:p>
          <a:p>
            <a:pPr>
              <a:lnSpc>
                <a:spcPct val="100000"/>
              </a:lnSpc>
              <a:spcBef>
                <a:spcPts val="600"/>
              </a:spcBef>
            </a:pPr>
            <a:r>
              <a:rPr lang="en-US" sz="1800" dirty="0">
                <a:cs typeface="Courier New" panose="02070309020205020404" pitchFamily="49" charset="0"/>
              </a:rPr>
              <a:t>On </a:t>
            </a:r>
            <a:r>
              <a:rPr lang="en-US" sz="1800" dirty="0" err="1">
                <a:cs typeface="Courier New" panose="02070309020205020404" pitchFamily="49" charset="0"/>
              </a:rPr>
              <a:t>EastAlpineCompy</a:t>
            </a:r>
            <a:r>
              <a:rPr lang="en-US" sz="1800" dirty="0">
                <a:cs typeface="Courier New" panose="02070309020205020404" pitchFamily="49" charset="0"/>
              </a:rPr>
              <a:t>:</a:t>
            </a:r>
          </a:p>
          <a:p>
            <a:pPr>
              <a:lnSpc>
                <a:spcPct val="100000"/>
              </a:lnSpc>
              <a:spcBef>
                <a:spcPts val="60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ssh</a:t>
            </a:r>
            <a:r>
              <a:rPr lang="en-US" sz="1800" dirty="0">
                <a:latin typeface="Courier New" panose="02070309020205020404" pitchFamily="49" charset="0"/>
                <a:cs typeface="Courier New" panose="02070309020205020404" pitchFamily="49" charset="0"/>
              </a:rPr>
              <a:t> 192.168.1.110</a:t>
            </a:r>
          </a:p>
          <a:p>
            <a:pPr>
              <a:lnSpc>
                <a:spcPct val="100000"/>
              </a:lnSpc>
              <a:spcBef>
                <a:spcPts val="60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ssh</a:t>
            </a:r>
            <a:r>
              <a:rPr lang="en-US" sz="1800" dirty="0">
                <a:latin typeface="Courier New" panose="02070309020205020404" pitchFamily="49" charset="0"/>
                <a:cs typeface="Courier New" panose="02070309020205020404" pitchFamily="49" charset="0"/>
              </a:rPr>
              <a:t> 192.168.1.110 -p 2222</a:t>
            </a:r>
          </a:p>
          <a:p>
            <a:pPr>
              <a:lnSpc>
                <a:spcPct val="100000"/>
              </a:lnSpc>
              <a:spcBef>
                <a:spcPts val="600"/>
              </a:spcBef>
            </a:pPr>
            <a:endParaRPr lang="en-US" sz="1800" dirty="0">
              <a:cs typeface="Courier New" panose="02070309020205020404" pitchFamily="49" charset="0"/>
            </a:endParaRPr>
          </a:p>
        </p:txBody>
      </p:sp>
      <p:sp>
        <p:nvSpPr>
          <p:cNvPr id="9" name="TextBox 8">
            <a:extLst>
              <a:ext uri="{FF2B5EF4-FFF2-40B4-BE49-F238E27FC236}">
                <a16:creationId xmlns:a16="http://schemas.microsoft.com/office/drawing/2014/main" id="{0AA86080-FCE9-4A03-B885-069945513C28}"/>
              </a:ext>
            </a:extLst>
          </p:cNvPr>
          <p:cNvSpPr txBox="1"/>
          <p:nvPr/>
        </p:nvSpPr>
        <p:spPr>
          <a:xfrm>
            <a:off x="1071240"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Say</a:t>
            </a:r>
          </a:p>
        </p:txBody>
      </p:sp>
      <p:sp>
        <p:nvSpPr>
          <p:cNvPr id="10" name="TextBox 9">
            <a:extLst>
              <a:ext uri="{FF2B5EF4-FFF2-40B4-BE49-F238E27FC236}">
                <a16:creationId xmlns:a16="http://schemas.microsoft.com/office/drawing/2014/main" id="{9956528F-5533-4C23-950C-BF8D2D7BD197}"/>
              </a:ext>
            </a:extLst>
          </p:cNvPr>
          <p:cNvSpPr txBox="1"/>
          <p:nvPr/>
        </p:nvSpPr>
        <p:spPr>
          <a:xfrm>
            <a:off x="6408199"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Demonstrate</a:t>
            </a:r>
          </a:p>
        </p:txBody>
      </p:sp>
      <p:sp>
        <p:nvSpPr>
          <p:cNvPr id="11" name="Rectangle 10">
            <a:extLst>
              <a:ext uri="{FF2B5EF4-FFF2-40B4-BE49-F238E27FC236}">
                <a16:creationId xmlns:a16="http://schemas.microsoft.com/office/drawing/2014/main" id="{9C60A50A-16B7-4070-B863-EDB616E676E1}"/>
              </a:ext>
            </a:extLst>
          </p:cNvPr>
          <p:cNvSpPr/>
          <p:nvPr/>
        </p:nvSpPr>
        <p:spPr>
          <a:xfrm>
            <a:off x="0" y="0"/>
            <a:ext cx="12192000" cy="230909"/>
          </a:xfrm>
          <a:prstGeom prst="rect">
            <a:avLst/>
          </a:prstGeom>
          <a:solidFill>
            <a:srgbClr val="C659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9AF8799-CBF7-46CA-825F-FA9A7CF53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8" cy="512617"/>
          </a:xfrm>
          <a:prstGeom prst="rect">
            <a:avLst/>
          </a:prstGeom>
        </p:spPr>
      </p:pic>
    </p:spTree>
    <p:extLst>
      <p:ext uri="{BB962C8B-B14F-4D97-AF65-F5344CB8AC3E}">
        <p14:creationId xmlns:p14="http://schemas.microsoft.com/office/powerpoint/2010/main" val="7567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pfSense</a:t>
            </a:r>
            <a:r>
              <a:rPr lang="en-US" dirty="0"/>
              <a:t> as Internal Router/Firewall</a:t>
            </a:r>
          </a:p>
        </p:txBody>
      </p:sp>
      <p:sp>
        <p:nvSpPr>
          <p:cNvPr id="5" name="Content Placeholder 2">
            <a:extLst>
              <a:ext uri="{FF2B5EF4-FFF2-40B4-BE49-F238E27FC236}">
                <a16:creationId xmlns:a16="http://schemas.microsoft.com/office/drawing/2014/main" id="{B4E8635F-C3C4-4331-AD40-D0953554A037}"/>
              </a:ext>
            </a:extLst>
          </p:cNvPr>
          <p:cNvSpPr txBox="1">
            <a:spLocks/>
          </p:cNvSpPr>
          <p:nvPr/>
        </p:nvSpPr>
        <p:spPr>
          <a:xfrm>
            <a:off x="838200" y="1825624"/>
            <a:ext cx="5334742"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Note no changes to the LAN: anything still goes!</a:t>
            </a:r>
          </a:p>
        </p:txBody>
      </p:sp>
      <p:sp>
        <p:nvSpPr>
          <p:cNvPr id="6" name="Content Placeholder 2">
            <a:extLst>
              <a:ext uri="{FF2B5EF4-FFF2-40B4-BE49-F238E27FC236}">
                <a16:creationId xmlns:a16="http://schemas.microsoft.com/office/drawing/2014/main" id="{F3679D98-89B9-4C22-897F-EB5804D2F1D4}"/>
              </a:ext>
            </a:extLst>
          </p:cNvPr>
          <p:cNvSpPr txBox="1">
            <a:spLocks/>
          </p:cNvSpPr>
          <p:nvPr/>
        </p:nvSpPr>
        <p:spPr>
          <a:xfrm>
            <a:off x="6172942" y="1825624"/>
            <a:ext cx="6019058" cy="503237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600"/>
              </a:spcBef>
            </a:pPr>
            <a:r>
              <a:rPr lang="en-US" sz="1800" dirty="0">
                <a:cs typeface="Courier New" panose="02070309020205020404" pitchFamily="49" charset="0"/>
              </a:rPr>
              <a:t>Click on Firewall -&gt; Rules -&gt; LAN</a:t>
            </a:r>
          </a:p>
          <a:p>
            <a:pPr>
              <a:lnSpc>
                <a:spcPct val="100000"/>
              </a:lnSpc>
              <a:spcBef>
                <a:spcPts val="600"/>
              </a:spcBef>
            </a:pPr>
            <a:endParaRPr lang="en-US" sz="1800" dirty="0">
              <a:cs typeface="Courier New" panose="02070309020205020404" pitchFamily="49" charset="0"/>
            </a:endParaRPr>
          </a:p>
        </p:txBody>
      </p:sp>
      <p:sp>
        <p:nvSpPr>
          <p:cNvPr id="9" name="TextBox 8">
            <a:extLst>
              <a:ext uri="{FF2B5EF4-FFF2-40B4-BE49-F238E27FC236}">
                <a16:creationId xmlns:a16="http://schemas.microsoft.com/office/drawing/2014/main" id="{0AA86080-FCE9-4A03-B885-069945513C28}"/>
              </a:ext>
            </a:extLst>
          </p:cNvPr>
          <p:cNvSpPr txBox="1"/>
          <p:nvPr/>
        </p:nvSpPr>
        <p:spPr>
          <a:xfrm>
            <a:off x="1071240"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Say</a:t>
            </a:r>
          </a:p>
        </p:txBody>
      </p:sp>
      <p:sp>
        <p:nvSpPr>
          <p:cNvPr id="10" name="TextBox 9">
            <a:extLst>
              <a:ext uri="{FF2B5EF4-FFF2-40B4-BE49-F238E27FC236}">
                <a16:creationId xmlns:a16="http://schemas.microsoft.com/office/drawing/2014/main" id="{9956528F-5533-4C23-950C-BF8D2D7BD197}"/>
              </a:ext>
            </a:extLst>
          </p:cNvPr>
          <p:cNvSpPr txBox="1"/>
          <p:nvPr/>
        </p:nvSpPr>
        <p:spPr>
          <a:xfrm>
            <a:off x="6408199" y="1506022"/>
            <a:ext cx="4500979" cy="369332"/>
          </a:xfrm>
          <a:prstGeom prst="rect">
            <a:avLst/>
          </a:prstGeom>
          <a:noFill/>
        </p:spPr>
        <p:txBody>
          <a:bodyPr wrap="square" rtlCol="0">
            <a:spAutoFit/>
          </a:bodyPr>
          <a:lstStyle/>
          <a:p>
            <a:r>
              <a:rPr lang="en-US" b="1" dirty="0">
                <a:latin typeface="Copperplate Gothic Bold" panose="020E0705020206020404" pitchFamily="34" charset="0"/>
              </a:rPr>
              <a:t>Demonstrate</a:t>
            </a:r>
          </a:p>
        </p:txBody>
      </p:sp>
      <p:sp>
        <p:nvSpPr>
          <p:cNvPr id="11" name="Rectangle 10">
            <a:extLst>
              <a:ext uri="{FF2B5EF4-FFF2-40B4-BE49-F238E27FC236}">
                <a16:creationId xmlns:a16="http://schemas.microsoft.com/office/drawing/2014/main" id="{9C60A50A-16B7-4070-B863-EDB616E676E1}"/>
              </a:ext>
            </a:extLst>
          </p:cNvPr>
          <p:cNvSpPr/>
          <p:nvPr/>
        </p:nvSpPr>
        <p:spPr>
          <a:xfrm>
            <a:off x="0" y="0"/>
            <a:ext cx="12192000" cy="230909"/>
          </a:xfrm>
          <a:prstGeom prst="rect">
            <a:avLst/>
          </a:prstGeom>
          <a:solidFill>
            <a:srgbClr val="C659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F9AF8799-CBF7-46CA-825F-FA9A7CF53E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8" cy="512617"/>
          </a:xfrm>
          <a:prstGeom prst="rect">
            <a:avLst/>
          </a:prstGeom>
        </p:spPr>
      </p:pic>
    </p:spTree>
    <p:extLst>
      <p:ext uri="{BB962C8B-B14F-4D97-AF65-F5344CB8AC3E}">
        <p14:creationId xmlns:p14="http://schemas.microsoft.com/office/powerpoint/2010/main" val="1973473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normAutofit fontScale="90000"/>
          </a:bodyPr>
          <a:lstStyle/>
          <a:p>
            <a:r>
              <a:rPr lang="en-US" b="1" dirty="0"/>
              <a:t>Consequences:</a:t>
            </a:r>
            <a:br>
              <a:rPr lang="en-US" b="1" dirty="0"/>
            </a:br>
            <a:r>
              <a:rPr lang="en-US" dirty="0"/>
              <a:t>Routing, </a:t>
            </a:r>
            <a:r>
              <a:rPr lang="en-US" b="1" dirty="0"/>
              <a:t>NAT</a:t>
            </a:r>
            <a:r>
              <a:rPr lang="en-US" dirty="0"/>
              <a:t>, and VPNs</a:t>
            </a:r>
          </a:p>
        </p:txBody>
      </p:sp>
      <p:sp>
        <p:nvSpPr>
          <p:cNvPr id="3" name="Content Placeholder 2"/>
          <p:cNvSpPr>
            <a:spLocks noGrp="1"/>
          </p:cNvSpPr>
          <p:nvPr>
            <p:ph idx="1"/>
          </p:nvPr>
        </p:nvSpPr>
        <p:spPr>
          <a:xfrm>
            <a:off x="607384" y="3237837"/>
            <a:ext cx="4041531" cy="3785773"/>
          </a:xfrm>
        </p:spPr>
        <p:txBody>
          <a:bodyPr>
            <a:normAutofit/>
          </a:bodyPr>
          <a:lstStyle/>
          <a:p>
            <a:r>
              <a:rPr lang="en-US" dirty="0"/>
              <a:t>All packets out of </a:t>
            </a:r>
            <a:r>
              <a:rPr lang="en-US" dirty="0" err="1"/>
              <a:t>WestRouter's</a:t>
            </a:r>
            <a:r>
              <a:rPr lang="en-US" dirty="0"/>
              <a:t> X1 appear to have come from 192.168.1.110:X, and must target that SAME address and port to re-enter… but where are the LAN devices really??</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49" y="1052422"/>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07" y="1052422"/>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73524" y="1035170"/>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dirty="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
        <p:nvSpPr>
          <p:cNvPr id="52" name="TextBox 48">
            <a:extLst>
              <a:ext uri="{FF2B5EF4-FFF2-40B4-BE49-F238E27FC236}">
                <a16:creationId xmlns:a16="http://schemas.microsoft.com/office/drawing/2014/main" id="{263F1D6B-4B3C-419D-A6BA-53CC917688CC}"/>
              </a:ext>
            </a:extLst>
          </p:cNvPr>
          <p:cNvSpPr txBox="1"/>
          <p:nvPr/>
        </p:nvSpPr>
        <p:spPr>
          <a:xfrm>
            <a:off x="7466377" y="2808336"/>
            <a:ext cx="1319768" cy="461665"/>
          </a:xfrm>
          <a:prstGeom prst="rect">
            <a:avLst/>
          </a:prstGeom>
          <a:noFill/>
          <a:ln w="47625">
            <a:noFill/>
          </a:ln>
        </p:spPr>
        <p:txBody>
          <a:bodyPr wrap="square" rtlCol="0">
            <a:spAutoFit/>
          </a:bodyPr>
          <a:lstStyle/>
          <a:p>
            <a:pPr marL="0" marR="0">
              <a:spcBef>
                <a:spcPts val="0"/>
              </a:spcBef>
              <a:spcAft>
                <a:spcPts val="0"/>
              </a:spcAft>
            </a:pPr>
            <a:r>
              <a:rPr lang="en-US" sz="1200" kern="1200" dirty="0">
                <a:effectLst/>
                <a:latin typeface="Calibri" panose="020F0502020204030204" pitchFamily="34" charset="0"/>
                <a:ea typeface="Times New Roman" panose="02020603050405020304" pitchFamily="18" charset="0"/>
                <a:cs typeface="Times New Roman" panose="02020603050405020304" pitchFamily="18" charset="0"/>
              </a:rPr>
              <a:t>X1: 192.168.1.110</a:t>
            </a:r>
          </a:p>
          <a:p>
            <a:pPr marL="0" marR="0">
              <a:spcBef>
                <a:spcPts val="0"/>
              </a:spcBef>
              <a:spcAft>
                <a:spcPts val="0"/>
              </a:spcAft>
            </a:pPr>
            <a:r>
              <a:rPr lang="en-US" sz="1200" dirty="0">
                <a:latin typeface="Calibri" panose="020F0502020204030204" pitchFamily="34" charset="0"/>
                <a:ea typeface="Times New Roman" panose="02020603050405020304" pitchFamily="18" charset="0"/>
                <a:cs typeface="Times New Roman" panose="02020603050405020304" pitchFamily="18" charset="0"/>
              </a:rPr>
              <a:t>X2: 192.168.2.1</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0327109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normAutofit fontScale="90000"/>
          </a:bodyPr>
          <a:lstStyle/>
          <a:p>
            <a:r>
              <a:rPr lang="en-US" b="1" dirty="0"/>
              <a:t>Consequences:</a:t>
            </a:r>
            <a:br>
              <a:rPr lang="en-US" b="1" dirty="0"/>
            </a:br>
            <a:r>
              <a:rPr lang="en-US" b="1" dirty="0"/>
              <a:t>Routing</a:t>
            </a:r>
            <a:r>
              <a:rPr lang="en-US" dirty="0"/>
              <a:t>, NAT, and VPNs</a:t>
            </a:r>
          </a:p>
        </p:txBody>
      </p:sp>
      <p:sp>
        <p:nvSpPr>
          <p:cNvPr id="3" name="Content Placeholder 2"/>
          <p:cNvSpPr>
            <a:spLocks noGrp="1"/>
          </p:cNvSpPr>
          <p:nvPr>
            <p:ph idx="1"/>
          </p:nvPr>
        </p:nvSpPr>
        <p:spPr>
          <a:xfrm>
            <a:off x="607384" y="3237837"/>
            <a:ext cx="4041531" cy="3785773"/>
          </a:xfrm>
        </p:spPr>
        <p:txBody>
          <a:bodyPr>
            <a:normAutofit/>
          </a:bodyPr>
          <a:lstStyle/>
          <a:p>
            <a:r>
              <a:rPr lang="en-US" dirty="0"/>
              <a:t>Traditional routing is used internally in place of NAT, because we aren't going to run out of IP addresses in here</a:t>
            </a:r>
          </a:p>
          <a:p>
            <a:r>
              <a:rPr lang="en-US" dirty="0"/>
              <a:t>All addresses are left alone, anyone can target anyone! Except…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49" y="1052422"/>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07" y="1052422"/>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73524" y="1035170"/>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dirty="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
        <p:nvSpPr>
          <p:cNvPr id="52" name="TextBox 48">
            <a:extLst>
              <a:ext uri="{FF2B5EF4-FFF2-40B4-BE49-F238E27FC236}">
                <a16:creationId xmlns:a16="http://schemas.microsoft.com/office/drawing/2014/main" id="{263F1D6B-4B3C-419D-A6BA-53CC917688CC}"/>
              </a:ext>
            </a:extLst>
          </p:cNvPr>
          <p:cNvSpPr txBox="1"/>
          <p:nvPr/>
        </p:nvSpPr>
        <p:spPr>
          <a:xfrm>
            <a:off x="7466377" y="2808336"/>
            <a:ext cx="1319768" cy="461665"/>
          </a:xfrm>
          <a:prstGeom prst="rect">
            <a:avLst/>
          </a:prstGeom>
          <a:noFill/>
          <a:ln w="47625">
            <a:noFill/>
          </a:ln>
        </p:spPr>
        <p:txBody>
          <a:bodyPr wrap="square" rtlCol="0">
            <a:spAutoFit/>
          </a:bodyPr>
          <a:lstStyle/>
          <a:p>
            <a:pPr marL="0" marR="0">
              <a:spcBef>
                <a:spcPts val="0"/>
              </a:spcBef>
              <a:spcAft>
                <a:spcPts val="0"/>
              </a:spcAft>
            </a:pPr>
            <a:r>
              <a:rPr lang="en-US" sz="1200" kern="1200" dirty="0">
                <a:effectLst/>
                <a:latin typeface="Calibri" panose="020F0502020204030204" pitchFamily="34" charset="0"/>
                <a:ea typeface="Times New Roman" panose="02020603050405020304" pitchFamily="18" charset="0"/>
                <a:cs typeface="Times New Roman" panose="02020603050405020304" pitchFamily="18" charset="0"/>
              </a:rPr>
              <a:t>X1: 192.168.1.110</a:t>
            </a:r>
          </a:p>
          <a:p>
            <a:pPr marL="0" marR="0">
              <a:spcBef>
                <a:spcPts val="0"/>
              </a:spcBef>
              <a:spcAft>
                <a:spcPts val="0"/>
              </a:spcAft>
            </a:pPr>
            <a:r>
              <a:rPr lang="en-US" sz="1200" dirty="0">
                <a:latin typeface="Calibri" panose="020F0502020204030204" pitchFamily="34" charset="0"/>
                <a:ea typeface="Times New Roman" panose="02020603050405020304" pitchFamily="18" charset="0"/>
                <a:cs typeface="Times New Roman" panose="02020603050405020304" pitchFamily="18" charset="0"/>
              </a:rPr>
              <a:t>X2: 192.168.2.1</a:t>
            </a:r>
            <a:endParaRPr lang="en-US"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193711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You Need to Care</a:t>
            </a:r>
          </a:p>
        </p:txBody>
      </p:sp>
      <p:sp>
        <p:nvSpPr>
          <p:cNvPr id="3" name="Content Placeholder 2"/>
          <p:cNvSpPr>
            <a:spLocks noGrp="1"/>
          </p:cNvSpPr>
          <p:nvPr>
            <p:ph idx="1"/>
          </p:nvPr>
        </p:nvSpPr>
        <p:spPr/>
        <p:txBody>
          <a:bodyPr>
            <a:normAutofit/>
          </a:bodyPr>
          <a:lstStyle/>
          <a:p>
            <a:r>
              <a:rPr lang="en-US" dirty="0"/>
              <a:t>Because someday you’ll have to:</a:t>
            </a:r>
          </a:p>
          <a:p>
            <a:pPr lvl="1"/>
            <a:r>
              <a:rPr lang="en-US" dirty="0"/>
              <a:t>Design and deploy a network for your business or home</a:t>
            </a:r>
          </a:p>
          <a:p>
            <a:pPr lvl="1"/>
            <a:r>
              <a:rPr lang="en-US" dirty="0"/>
              <a:t>Set up a nested router situation, where separate routers control different networks</a:t>
            </a:r>
          </a:p>
          <a:p>
            <a:pPr lvl="1"/>
            <a:r>
              <a:rPr lang="en-US" dirty="0"/>
              <a:t>Deploy WAPs in a complicated or already-congested building</a:t>
            </a:r>
          </a:p>
          <a:p>
            <a:pPr lvl="1"/>
            <a:r>
              <a:rPr lang="en-US" dirty="0"/>
              <a:t>Set up a VPN that encrypts traffic</a:t>
            </a:r>
          </a:p>
          <a:p>
            <a:pPr lvl="1"/>
            <a:endParaRPr lang="en-US" dirty="0"/>
          </a:p>
          <a:p>
            <a:r>
              <a:rPr lang="en-US" dirty="0"/>
              <a:t>No hands-on, follow-along-with-me stuff today</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6508537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normAutofit fontScale="90000"/>
          </a:bodyPr>
          <a:lstStyle/>
          <a:p>
            <a:r>
              <a:rPr lang="en-US" b="1" dirty="0"/>
              <a:t>Consequences:</a:t>
            </a:r>
            <a:br>
              <a:rPr lang="en-US" b="1" dirty="0"/>
            </a:br>
            <a:r>
              <a:rPr lang="en-US" b="1" dirty="0"/>
              <a:t>Routing</a:t>
            </a:r>
            <a:r>
              <a:rPr lang="en-US" dirty="0"/>
              <a:t>, NAT, and VPNs</a:t>
            </a:r>
          </a:p>
        </p:txBody>
      </p:sp>
      <p:sp>
        <p:nvSpPr>
          <p:cNvPr id="3" name="Content Placeholder 2"/>
          <p:cNvSpPr>
            <a:spLocks noGrp="1"/>
          </p:cNvSpPr>
          <p:nvPr>
            <p:ph idx="1"/>
          </p:nvPr>
        </p:nvSpPr>
        <p:spPr>
          <a:xfrm>
            <a:off x="607384" y="2375817"/>
            <a:ext cx="4731471" cy="4117058"/>
          </a:xfrm>
        </p:spPr>
        <p:txBody>
          <a:bodyPr>
            <a:normAutofit/>
          </a:bodyPr>
          <a:lstStyle/>
          <a:p>
            <a:r>
              <a:rPr lang="en-US" dirty="0"/>
              <a:t>Since </a:t>
            </a:r>
            <a:r>
              <a:rPr lang="en-US" dirty="0" err="1"/>
              <a:t>WestAlpineCompy's</a:t>
            </a:r>
            <a:r>
              <a:rPr lang="en-US" dirty="0"/>
              <a:t> </a:t>
            </a:r>
            <a:r>
              <a:rPr lang="en-US" b="1" dirty="0">
                <a:solidFill>
                  <a:schemeClr val="accent5">
                    <a:lumMod val="75000"/>
                  </a:schemeClr>
                </a:solidFill>
              </a:rPr>
              <a:t>LAN</a:t>
            </a:r>
            <a:r>
              <a:rPr lang="en-US" dirty="0"/>
              <a:t> network is 192.168.2.0, and the </a:t>
            </a:r>
            <a:r>
              <a:rPr lang="en-US" i="1" dirty="0"/>
              <a:t>default</a:t>
            </a:r>
            <a:r>
              <a:rPr lang="en-US" dirty="0"/>
              <a:t> </a:t>
            </a:r>
            <a:r>
              <a:rPr lang="en-US" b="1" dirty="0">
                <a:solidFill>
                  <a:srgbClr val="FF0000"/>
                </a:solidFill>
              </a:rPr>
              <a:t>WAN</a:t>
            </a:r>
            <a:r>
              <a:rPr lang="en-US" dirty="0"/>
              <a:t> gateway is </a:t>
            </a:r>
            <a:r>
              <a:rPr lang="en-US" dirty="0" err="1"/>
              <a:t>WestRouter</a:t>
            </a:r>
            <a:r>
              <a:rPr lang="en-US" dirty="0"/>
              <a:t>…</a:t>
            </a:r>
          </a:p>
          <a:p>
            <a:r>
              <a:rPr lang="en-US" dirty="0"/>
              <a:t>And </a:t>
            </a:r>
            <a:r>
              <a:rPr lang="en-US" dirty="0" err="1"/>
              <a:t>SiteLAN's</a:t>
            </a:r>
            <a:r>
              <a:rPr lang="en-US" dirty="0"/>
              <a:t> </a:t>
            </a:r>
            <a:r>
              <a:rPr lang="en-US" b="1" dirty="0">
                <a:solidFill>
                  <a:schemeClr val="accent5">
                    <a:lumMod val="75000"/>
                  </a:schemeClr>
                </a:solidFill>
              </a:rPr>
              <a:t>LAN</a:t>
            </a:r>
            <a:r>
              <a:rPr lang="en-US" dirty="0"/>
              <a:t> network is 192.168.1.0, and the </a:t>
            </a:r>
            <a:r>
              <a:rPr lang="en-US" i="1" dirty="0"/>
              <a:t>default</a:t>
            </a:r>
            <a:r>
              <a:rPr lang="en-US" dirty="0"/>
              <a:t> </a:t>
            </a:r>
            <a:r>
              <a:rPr lang="en-US" b="1" dirty="0">
                <a:solidFill>
                  <a:srgbClr val="FF0000"/>
                </a:solidFill>
              </a:rPr>
              <a:t>WAN</a:t>
            </a:r>
            <a:r>
              <a:rPr lang="en-US" dirty="0"/>
              <a:t> </a:t>
            </a:r>
            <a:r>
              <a:rPr lang="en-US" dirty="0" err="1"/>
              <a:t>gatway</a:t>
            </a:r>
            <a:r>
              <a:rPr lang="en-US" dirty="0"/>
              <a:t> is </a:t>
            </a:r>
            <a:r>
              <a:rPr lang="en-US" dirty="0" err="1"/>
              <a:t>BorderRouter</a:t>
            </a:r>
            <a:r>
              <a:rPr lang="en-US" dirty="0"/>
              <a:t>, then neither of those know where to find </a:t>
            </a:r>
            <a:r>
              <a:rPr lang="en-US" dirty="0" err="1"/>
              <a:t>EastLAN</a:t>
            </a:r>
            <a:r>
              <a:rPr lang="en-US" dirty="0"/>
              <a:t>!</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49" y="1052422"/>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07" y="1052422"/>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73524" y="1035170"/>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dirty="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
        <p:nvSpPr>
          <p:cNvPr id="52" name="TextBox 48">
            <a:extLst>
              <a:ext uri="{FF2B5EF4-FFF2-40B4-BE49-F238E27FC236}">
                <a16:creationId xmlns:a16="http://schemas.microsoft.com/office/drawing/2014/main" id="{263F1D6B-4B3C-419D-A6BA-53CC917688CC}"/>
              </a:ext>
            </a:extLst>
          </p:cNvPr>
          <p:cNvSpPr txBox="1"/>
          <p:nvPr/>
        </p:nvSpPr>
        <p:spPr>
          <a:xfrm>
            <a:off x="7466377" y="2808336"/>
            <a:ext cx="1319768" cy="461665"/>
          </a:xfrm>
          <a:prstGeom prst="rect">
            <a:avLst/>
          </a:prstGeom>
          <a:noFill/>
          <a:ln w="47625">
            <a:noFill/>
          </a:ln>
        </p:spPr>
        <p:txBody>
          <a:bodyPr wrap="square" rtlCol="0">
            <a:spAutoFit/>
          </a:bodyPr>
          <a:lstStyle/>
          <a:p>
            <a:pPr marL="0" marR="0">
              <a:spcBef>
                <a:spcPts val="0"/>
              </a:spcBef>
              <a:spcAft>
                <a:spcPts val="0"/>
              </a:spcAft>
            </a:pPr>
            <a:r>
              <a:rPr lang="en-US" sz="1200" kern="1200" dirty="0">
                <a:effectLst/>
                <a:latin typeface="Calibri" panose="020F0502020204030204" pitchFamily="34" charset="0"/>
                <a:ea typeface="Times New Roman" panose="02020603050405020304" pitchFamily="18" charset="0"/>
                <a:cs typeface="Times New Roman" panose="02020603050405020304" pitchFamily="18" charset="0"/>
              </a:rPr>
              <a:t>X1: 192.168.1.110</a:t>
            </a:r>
          </a:p>
          <a:p>
            <a:pPr marL="0" marR="0">
              <a:spcBef>
                <a:spcPts val="0"/>
              </a:spcBef>
              <a:spcAft>
                <a:spcPts val="0"/>
              </a:spcAft>
            </a:pPr>
            <a:r>
              <a:rPr lang="en-US" sz="1200" dirty="0">
                <a:latin typeface="Calibri" panose="020F0502020204030204" pitchFamily="34" charset="0"/>
                <a:ea typeface="Times New Roman" panose="02020603050405020304" pitchFamily="18" charset="0"/>
                <a:cs typeface="Times New Roman" panose="02020603050405020304" pitchFamily="18" charset="0"/>
              </a:rPr>
              <a:t>X2: 192.168.2.1</a:t>
            </a:r>
            <a:endParaRPr lang="en-US" sz="1200" dirty="0">
              <a:effectLst/>
              <a:latin typeface="Times New Roman" panose="02020603050405020304" pitchFamily="18" charset="0"/>
              <a:ea typeface="Times New Roman" panose="02020603050405020304" pitchFamily="18" charset="0"/>
            </a:endParaRPr>
          </a:p>
        </p:txBody>
      </p:sp>
      <p:sp>
        <p:nvSpPr>
          <p:cNvPr id="53" name="Freeform: Shape 52">
            <a:extLst>
              <a:ext uri="{FF2B5EF4-FFF2-40B4-BE49-F238E27FC236}">
                <a16:creationId xmlns:a16="http://schemas.microsoft.com/office/drawing/2014/main" id="{C9B5154F-53F3-4A77-9D2E-3FD211DAEDFB}"/>
              </a:ext>
            </a:extLst>
          </p:cNvPr>
          <p:cNvSpPr/>
          <p:nvPr/>
        </p:nvSpPr>
        <p:spPr>
          <a:xfrm>
            <a:off x="5200073" y="1302327"/>
            <a:ext cx="3620654" cy="4387273"/>
          </a:xfrm>
          <a:custGeom>
            <a:avLst/>
            <a:gdLst>
              <a:gd name="connsiteX0" fmla="*/ 2327563 w 3620654"/>
              <a:gd name="connsiteY0" fmla="*/ 4387273 h 4387273"/>
              <a:gd name="connsiteX1" fmla="*/ 2309091 w 3620654"/>
              <a:gd name="connsiteY1" fmla="*/ 4230255 h 4387273"/>
              <a:gd name="connsiteX2" fmla="*/ 2299854 w 3620654"/>
              <a:gd name="connsiteY2" fmla="*/ 4184073 h 4387273"/>
              <a:gd name="connsiteX3" fmla="*/ 2290618 w 3620654"/>
              <a:gd name="connsiteY3" fmla="*/ 4156364 h 4387273"/>
              <a:gd name="connsiteX4" fmla="*/ 2281382 w 3620654"/>
              <a:gd name="connsiteY4" fmla="*/ 4100946 h 4387273"/>
              <a:gd name="connsiteX5" fmla="*/ 2272145 w 3620654"/>
              <a:gd name="connsiteY5" fmla="*/ 3925455 h 4387273"/>
              <a:gd name="connsiteX6" fmla="*/ 2244436 w 3620654"/>
              <a:gd name="connsiteY6" fmla="*/ 3648364 h 4387273"/>
              <a:gd name="connsiteX7" fmla="*/ 2235200 w 3620654"/>
              <a:gd name="connsiteY7" fmla="*/ 3445164 h 4387273"/>
              <a:gd name="connsiteX8" fmla="*/ 2216727 w 3620654"/>
              <a:gd name="connsiteY8" fmla="*/ 3186546 h 4387273"/>
              <a:gd name="connsiteX9" fmla="*/ 2207491 w 3620654"/>
              <a:gd name="connsiteY9" fmla="*/ 3121891 h 4387273"/>
              <a:gd name="connsiteX10" fmla="*/ 2189018 w 3620654"/>
              <a:gd name="connsiteY10" fmla="*/ 2974109 h 4387273"/>
              <a:gd name="connsiteX11" fmla="*/ 2170545 w 3620654"/>
              <a:gd name="connsiteY11" fmla="*/ 2900218 h 4387273"/>
              <a:gd name="connsiteX12" fmla="*/ 2152072 w 3620654"/>
              <a:gd name="connsiteY12" fmla="*/ 2697018 h 4387273"/>
              <a:gd name="connsiteX13" fmla="*/ 2142836 w 3620654"/>
              <a:gd name="connsiteY13" fmla="*/ 2327564 h 4387273"/>
              <a:gd name="connsiteX14" fmla="*/ 2124363 w 3620654"/>
              <a:gd name="connsiteY14" fmla="*/ 2161309 h 4387273"/>
              <a:gd name="connsiteX15" fmla="*/ 2115127 w 3620654"/>
              <a:gd name="connsiteY15" fmla="*/ 2105891 h 4387273"/>
              <a:gd name="connsiteX16" fmla="*/ 2096654 w 3620654"/>
              <a:gd name="connsiteY16" fmla="*/ 2059709 h 4387273"/>
              <a:gd name="connsiteX17" fmla="*/ 2087418 w 3620654"/>
              <a:gd name="connsiteY17" fmla="*/ 2032000 h 4387273"/>
              <a:gd name="connsiteX18" fmla="*/ 2068945 w 3620654"/>
              <a:gd name="connsiteY18" fmla="*/ 1967346 h 4387273"/>
              <a:gd name="connsiteX19" fmla="*/ 2050472 w 3620654"/>
              <a:gd name="connsiteY19" fmla="*/ 1939637 h 4387273"/>
              <a:gd name="connsiteX20" fmla="*/ 2013527 w 3620654"/>
              <a:gd name="connsiteY20" fmla="*/ 1893455 h 4387273"/>
              <a:gd name="connsiteX21" fmla="*/ 1976582 w 3620654"/>
              <a:gd name="connsiteY21" fmla="*/ 1838037 h 4387273"/>
              <a:gd name="connsiteX22" fmla="*/ 1902691 w 3620654"/>
              <a:gd name="connsiteY22" fmla="*/ 1801091 h 4387273"/>
              <a:gd name="connsiteX23" fmla="*/ 1764145 w 3620654"/>
              <a:gd name="connsiteY23" fmla="*/ 1764146 h 4387273"/>
              <a:gd name="connsiteX24" fmla="*/ 1634836 w 3620654"/>
              <a:gd name="connsiteY24" fmla="*/ 1745673 h 4387273"/>
              <a:gd name="connsiteX25" fmla="*/ 1579418 w 3620654"/>
              <a:gd name="connsiteY25" fmla="*/ 1754909 h 4387273"/>
              <a:gd name="connsiteX26" fmla="*/ 1533236 w 3620654"/>
              <a:gd name="connsiteY26" fmla="*/ 1810328 h 4387273"/>
              <a:gd name="connsiteX27" fmla="*/ 1514763 w 3620654"/>
              <a:gd name="connsiteY27" fmla="*/ 1874982 h 4387273"/>
              <a:gd name="connsiteX28" fmla="*/ 1487054 w 3620654"/>
              <a:gd name="connsiteY28" fmla="*/ 1902691 h 4387273"/>
              <a:gd name="connsiteX29" fmla="*/ 1477818 w 3620654"/>
              <a:gd name="connsiteY29" fmla="*/ 1976582 h 4387273"/>
              <a:gd name="connsiteX30" fmla="*/ 1468582 w 3620654"/>
              <a:gd name="connsiteY30" fmla="*/ 2022764 h 4387273"/>
              <a:gd name="connsiteX31" fmla="*/ 1450109 w 3620654"/>
              <a:gd name="connsiteY31" fmla="*/ 2207491 h 4387273"/>
              <a:gd name="connsiteX32" fmla="*/ 1431636 w 3620654"/>
              <a:gd name="connsiteY32" fmla="*/ 2290618 h 4387273"/>
              <a:gd name="connsiteX33" fmla="*/ 1422400 w 3620654"/>
              <a:gd name="connsiteY33" fmla="*/ 2318328 h 4387273"/>
              <a:gd name="connsiteX34" fmla="*/ 1394691 w 3620654"/>
              <a:gd name="connsiteY34" fmla="*/ 2346037 h 4387273"/>
              <a:gd name="connsiteX35" fmla="*/ 1366982 w 3620654"/>
              <a:gd name="connsiteY35" fmla="*/ 2410691 h 4387273"/>
              <a:gd name="connsiteX36" fmla="*/ 1330036 w 3620654"/>
              <a:gd name="connsiteY36" fmla="*/ 2429164 h 4387273"/>
              <a:gd name="connsiteX37" fmla="*/ 1293091 w 3620654"/>
              <a:gd name="connsiteY37" fmla="*/ 2466109 h 4387273"/>
              <a:gd name="connsiteX38" fmla="*/ 1256145 w 3620654"/>
              <a:gd name="connsiteY38" fmla="*/ 2475346 h 4387273"/>
              <a:gd name="connsiteX39" fmla="*/ 1228436 w 3620654"/>
              <a:gd name="connsiteY39" fmla="*/ 2484582 h 4387273"/>
              <a:gd name="connsiteX40" fmla="*/ 1071418 w 3620654"/>
              <a:gd name="connsiteY40" fmla="*/ 2475346 h 4387273"/>
              <a:gd name="connsiteX41" fmla="*/ 1043709 w 3620654"/>
              <a:gd name="connsiteY41" fmla="*/ 2466109 h 4387273"/>
              <a:gd name="connsiteX42" fmla="*/ 988291 w 3620654"/>
              <a:gd name="connsiteY42" fmla="*/ 2419928 h 4387273"/>
              <a:gd name="connsiteX43" fmla="*/ 951345 w 3620654"/>
              <a:gd name="connsiteY43" fmla="*/ 2373746 h 4387273"/>
              <a:gd name="connsiteX44" fmla="*/ 923636 w 3620654"/>
              <a:gd name="connsiteY44" fmla="*/ 2346037 h 4387273"/>
              <a:gd name="connsiteX45" fmla="*/ 895927 w 3620654"/>
              <a:gd name="connsiteY45" fmla="*/ 2281382 h 4387273"/>
              <a:gd name="connsiteX46" fmla="*/ 868218 w 3620654"/>
              <a:gd name="connsiteY46" fmla="*/ 2244437 h 4387273"/>
              <a:gd name="connsiteX47" fmla="*/ 849745 w 3620654"/>
              <a:gd name="connsiteY47" fmla="*/ 2189018 h 4387273"/>
              <a:gd name="connsiteX48" fmla="*/ 831272 w 3620654"/>
              <a:gd name="connsiteY48" fmla="*/ 2096655 h 4387273"/>
              <a:gd name="connsiteX49" fmla="*/ 812800 w 3620654"/>
              <a:gd name="connsiteY49" fmla="*/ 1985818 h 4387273"/>
              <a:gd name="connsiteX50" fmla="*/ 840509 w 3620654"/>
              <a:gd name="connsiteY50" fmla="*/ 1588655 h 4387273"/>
              <a:gd name="connsiteX51" fmla="*/ 858982 w 3620654"/>
              <a:gd name="connsiteY51" fmla="*/ 1551709 h 4387273"/>
              <a:gd name="connsiteX52" fmla="*/ 923636 w 3620654"/>
              <a:gd name="connsiteY52" fmla="*/ 1440873 h 4387273"/>
              <a:gd name="connsiteX53" fmla="*/ 1052945 w 3620654"/>
              <a:gd name="connsiteY53" fmla="*/ 1293091 h 4387273"/>
              <a:gd name="connsiteX54" fmla="*/ 1154545 w 3620654"/>
              <a:gd name="connsiteY54" fmla="*/ 1209964 h 4387273"/>
              <a:gd name="connsiteX55" fmla="*/ 1191491 w 3620654"/>
              <a:gd name="connsiteY55" fmla="*/ 1191491 h 4387273"/>
              <a:gd name="connsiteX56" fmla="*/ 1237672 w 3620654"/>
              <a:gd name="connsiteY56" fmla="*/ 1173018 h 4387273"/>
              <a:gd name="connsiteX57" fmla="*/ 1283854 w 3620654"/>
              <a:gd name="connsiteY57" fmla="*/ 1145309 h 4387273"/>
              <a:gd name="connsiteX58" fmla="*/ 1459345 w 3620654"/>
              <a:gd name="connsiteY58" fmla="*/ 1099128 h 4387273"/>
              <a:gd name="connsiteX59" fmla="*/ 1505527 w 3620654"/>
              <a:gd name="connsiteY59" fmla="*/ 1080655 h 4387273"/>
              <a:gd name="connsiteX60" fmla="*/ 2022763 w 3620654"/>
              <a:gd name="connsiteY60" fmla="*/ 1089891 h 4387273"/>
              <a:gd name="connsiteX61" fmla="*/ 2142836 w 3620654"/>
              <a:gd name="connsiteY61" fmla="*/ 1108364 h 4387273"/>
              <a:gd name="connsiteX62" fmla="*/ 2290618 w 3620654"/>
              <a:gd name="connsiteY62" fmla="*/ 1117600 h 4387273"/>
              <a:gd name="connsiteX63" fmla="*/ 2438400 w 3620654"/>
              <a:gd name="connsiteY63" fmla="*/ 1136073 h 4387273"/>
              <a:gd name="connsiteX64" fmla="*/ 2687782 w 3620654"/>
              <a:gd name="connsiteY64" fmla="*/ 1145309 h 4387273"/>
              <a:gd name="connsiteX65" fmla="*/ 3205018 w 3620654"/>
              <a:gd name="connsiteY65" fmla="*/ 1136073 h 4387273"/>
              <a:gd name="connsiteX66" fmla="*/ 3241963 w 3620654"/>
              <a:gd name="connsiteY66" fmla="*/ 1126837 h 4387273"/>
              <a:gd name="connsiteX67" fmla="*/ 3334327 w 3620654"/>
              <a:gd name="connsiteY67" fmla="*/ 1108364 h 4387273"/>
              <a:gd name="connsiteX68" fmla="*/ 3435927 w 3620654"/>
              <a:gd name="connsiteY68" fmla="*/ 1062182 h 4387273"/>
              <a:gd name="connsiteX69" fmla="*/ 3482109 w 3620654"/>
              <a:gd name="connsiteY69" fmla="*/ 1034473 h 4387273"/>
              <a:gd name="connsiteX70" fmla="*/ 3509818 w 3620654"/>
              <a:gd name="connsiteY70" fmla="*/ 1006764 h 4387273"/>
              <a:gd name="connsiteX71" fmla="*/ 3565236 w 3620654"/>
              <a:gd name="connsiteY71" fmla="*/ 951346 h 4387273"/>
              <a:gd name="connsiteX72" fmla="*/ 3602182 w 3620654"/>
              <a:gd name="connsiteY72" fmla="*/ 849746 h 4387273"/>
              <a:gd name="connsiteX73" fmla="*/ 3620654 w 3620654"/>
              <a:gd name="connsiteY73" fmla="*/ 822037 h 4387273"/>
              <a:gd name="connsiteX74" fmla="*/ 3583709 w 3620654"/>
              <a:gd name="connsiteY74" fmla="*/ 692728 h 4387273"/>
              <a:gd name="connsiteX75" fmla="*/ 3500582 w 3620654"/>
              <a:gd name="connsiteY75" fmla="*/ 637309 h 4387273"/>
              <a:gd name="connsiteX76" fmla="*/ 3454400 w 3620654"/>
              <a:gd name="connsiteY76" fmla="*/ 609600 h 4387273"/>
              <a:gd name="connsiteX77" fmla="*/ 3352800 w 3620654"/>
              <a:gd name="connsiteY77" fmla="*/ 591128 h 4387273"/>
              <a:gd name="connsiteX78" fmla="*/ 3168072 w 3620654"/>
              <a:gd name="connsiteY78" fmla="*/ 572655 h 4387273"/>
              <a:gd name="connsiteX79" fmla="*/ 2992582 w 3620654"/>
              <a:gd name="connsiteY79" fmla="*/ 544946 h 4387273"/>
              <a:gd name="connsiteX80" fmla="*/ 2890982 w 3620654"/>
              <a:gd name="connsiteY80" fmla="*/ 535709 h 4387273"/>
              <a:gd name="connsiteX81" fmla="*/ 2761672 w 3620654"/>
              <a:gd name="connsiteY81" fmla="*/ 517237 h 4387273"/>
              <a:gd name="connsiteX82" fmla="*/ 2733963 w 3620654"/>
              <a:gd name="connsiteY82" fmla="*/ 508000 h 4387273"/>
              <a:gd name="connsiteX83" fmla="*/ 2697018 w 3620654"/>
              <a:gd name="connsiteY83" fmla="*/ 498764 h 4387273"/>
              <a:gd name="connsiteX84" fmla="*/ 2660072 w 3620654"/>
              <a:gd name="connsiteY84" fmla="*/ 471055 h 4387273"/>
              <a:gd name="connsiteX85" fmla="*/ 2595418 w 3620654"/>
              <a:gd name="connsiteY85" fmla="*/ 424873 h 4387273"/>
              <a:gd name="connsiteX86" fmla="*/ 2530763 w 3620654"/>
              <a:gd name="connsiteY86" fmla="*/ 332509 h 4387273"/>
              <a:gd name="connsiteX87" fmla="*/ 2503054 w 3620654"/>
              <a:gd name="connsiteY87" fmla="*/ 286328 h 4387273"/>
              <a:gd name="connsiteX88" fmla="*/ 2456872 w 3620654"/>
              <a:gd name="connsiteY88" fmla="*/ 230909 h 4387273"/>
              <a:gd name="connsiteX89" fmla="*/ 2429163 w 3620654"/>
              <a:gd name="connsiteY89" fmla="*/ 166255 h 4387273"/>
              <a:gd name="connsiteX90" fmla="*/ 2364509 w 3620654"/>
              <a:gd name="connsiteY90" fmla="*/ 101600 h 4387273"/>
              <a:gd name="connsiteX91" fmla="*/ 2309091 w 3620654"/>
              <a:gd name="connsiteY91" fmla="*/ 46182 h 4387273"/>
              <a:gd name="connsiteX92" fmla="*/ 2262909 w 3620654"/>
              <a:gd name="connsiteY92" fmla="*/ 9237 h 4387273"/>
              <a:gd name="connsiteX93" fmla="*/ 2225963 w 3620654"/>
              <a:gd name="connsiteY93" fmla="*/ 0 h 4387273"/>
              <a:gd name="connsiteX94" fmla="*/ 2013527 w 3620654"/>
              <a:gd name="connsiteY94" fmla="*/ 18473 h 4387273"/>
              <a:gd name="connsiteX95" fmla="*/ 1921163 w 3620654"/>
              <a:gd name="connsiteY95" fmla="*/ 64655 h 4387273"/>
              <a:gd name="connsiteX96" fmla="*/ 1828800 w 3620654"/>
              <a:gd name="connsiteY96" fmla="*/ 129309 h 4387273"/>
              <a:gd name="connsiteX97" fmla="*/ 1736436 w 3620654"/>
              <a:gd name="connsiteY97" fmla="*/ 230909 h 4387273"/>
              <a:gd name="connsiteX98" fmla="*/ 1690254 w 3620654"/>
              <a:gd name="connsiteY98" fmla="*/ 277091 h 4387273"/>
              <a:gd name="connsiteX99" fmla="*/ 1588654 w 3620654"/>
              <a:gd name="connsiteY99" fmla="*/ 397164 h 4387273"/>
              <a:gd name="connsiteX100" fmla="*/ 1533236 w 3620654"/>
              <a:gd name="connsiteY100" fmla="*/ 424873 h 4387273"/>
              <a:gd name="connsiteX101" fmla="*/ 1496291 w 3620654"/>
              <a:gd name="connsiteY101" fmla="*/ 434109 h 4387273"/>
              <a:gd name="connsiteX102" fmla="*/ 1468582 w 3620654"/>
              <a:gd name="connsiteY102" fmla="*/ 443346 h 4387273"/>
              <a:gd name="connsiteX103" fmla="*/ 1385454 w 3620654"/>
              <a:gd name="connsiteY103" fmla="*/ 461818 h 4387273"/>
              <a:gd name="connsiteX104" fmla="*/ 1339272 w 3620654"/>
              <a:gd name="connsiteY104" fmla="*/ 480291 h 4387273"/>
              <a:gd name="connsiteX105" fmla="*/ 1219200 w 3620654"/>
              <a:gd name="connsiteY105" fmla="*/ 489528 h 4387273"/>
              <a:gd name="connsiteX106" fmla="*/ 785091 w 3620654"/>
              <a:gd name="connsiteY106" fmla="*/ 471055 h 4387273"/>
              <a:gd name="connsiteX107" fmla="*/ 461818 w 3620654"/>
              <a:gd name="connsiteY107" fmla="*/ 461818 h 4387273"/>
              <a:gd name="connsiteX108" fmla="*/ 240145 w 3620654"/>
              <a:gd name="connsiteY108" fmla="*/ 434109 h 4387273"/>
              <a:gd name="connsiteX109" fmla="*/ 166254 w 3620654"/>
              <a:gd name="connsiteY109" fmla="*/ 424873 h 4387273"/>
              <a:gd name="connsiteX110" fmla="*/ 0 w 3620654"/>
              <a:gd name="connsiteY110" fmla="*/ 424873 h 438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Lst>
            <a:rect l="l" t="t" r="r" b="b"/>
            <a:pathLst>
              <a:path w="3620654" h="4387273">
                <a:moveTo>
                  <a:pt x="2327563" y="4387273"/>
                </a:moveTo>
                <a:cubicBezTo>
                  <a:pt x="2319080" y="4293960"/>
                  <a:pt x="2322569" y="4304382"/>
                  <a:pt x="2309091" y="4230255"/>
                </a:cubicBezTo>
                <a:cubicBezTo>
                  <a:pt x="2306283" y="4214809"/>
                  <a:pt x="2303662" y="4199303"/>
                  <a:pt x="2299854" y="4184073"/>
                </a:cubicBezTo>
                <a:cubicBezTo>
                  <a:pt x="2297493" y="4174628"/>
                  <a:pt x="2292730" y="4165868"/>
                  <a:pt x="2290618" y="4156364"/>
                </a:cubicBezTo>
                <a:cubicBezTo>
                  <a:pt x="2286556" y="4138082"/>
                  <a:pt x="2284461" y="4119419"/>
                  <a:pt x="2281382" y="4100946"/>
                </a:cubicBezTo>
                <a:cubicBezTo>
                  <a:pt x="2278303" y="4042449"/>
                  <a:pt x="2275916" y="3983911"/>
                  <a:pt x="2272145" y="3925455"/>
                </a:cubicBezTo>
                <a:cubicBezTo>
                  <a:pt x="2265744" y="3826235"/>
                  <a:pt x="2255776" y="3750421"/>
                  <a:pt x="2244436" y="3648364"/>
                </a:cubicBezTo>
                <a:cubicBezTo>
                  <a:pt x="2241357" y="3580631"/>
                  <a:pt x="2238673" y="3512878"/>
                  <a:pt x="2235200" y="3445164"/>
                </a:cubicBezTo>
                <a:cubicBezTo>
                  <a:pt x="2230748" y="3358361"/>
                  <a:pt x="2226310" y="3272800"/>
                  <a:pt x="2216727" y="3186546"/>
                </a:cubicBezTo>
                <a:cubicBezTo>
                  <a:pt x="2214323" y="3164909"/>
                  <a:pt x="2210191" y="3143493"/>
                  <a:pt x="2207491" y="3121891"/>
                </a:cubicBezTo>
                <a:cubicBezTo>
                  <a:pt x="2203224" y="3087759"/>
                  <a:pt x="2196438" y="3011208"/>
                  <a:pt x="2189018" y="2974109"/>
                </a:cubicBezTo>
                <a:cubicBezTo>
                  <a:pt x="2184039" y="2949214"/>
                  <a:pt x="2176703" y="2924848"/>
                  <a:pt x="2170545" y="2900218"/>
                </a:cubicBezTo>
                <a:cubicBezTo>
                  <a:pt x="2160275" y="2818054"/>
                  <a:pt x="2155547" y="2790840"/>
                  <a:pt x="2152072" y="2697018"/>
                </a:cubicBezTo>
                <a:cubicBezTo>
                  <a:pt x="2147512" y="2573913"/>
                  <a:pt x="2149199" y="2450589"/>
                  <a:pt x="2142836" y="2327564"/>
                </a:cubicBezTo>
                <a:cubicBezTo>
                  <a:pt x="2139956" y="2271879"/>
                  <a:pt x="2133529" y="2216310"/>
                  <a:pt x="2124363" y="2161309"/>
                </a:cubicBezTo>
                <a:cubicBezTo>
                  <a:pt x="2121284" y="2142836"/>
                  <a:pt x="2120055" y="2123959"/>
                  <a:pt x="2115127" y="2105891"/>
                </a:cubicBezTo>
                <a:cubicBezTo>
                  <a:pt x="2110765" y="2089895"/>
                  <a:pt x="2102476" y="2075233"/>
                  <a:pt x="2096654" y="2059709"/>
                </a:cubicBezTo>
                <a:cubicBezTo>
                  <a:pt x="2093236" y="2050593"/>
                  <a:pt x="2090093" y="2041361"/>
                  <a:pt x="2087418" y="2032000"/>
                </a:cubicBezTo>
                <a:cubicBezTo>
                  <a:pt x="2083471" y="2018184"/>
                  <a:pt x="2076329" y="1982114"/>
                  <a:pt x="2068945" y="1967346"/>
                </a:cubicBezTo>
                <a:cubicBezTo>
                  <a:pt x="2063980" y="1957417"/>
                  <a:pt x="2056630" y="1948873"/>
                  <a:pt x="2050472" y="1939637"/>
                </a:cubicBezTo>
                <a:cubicBezTo>
                  <a:pt x="2029673" y="1877238"/>
                  <a:pt x="2058518" y="1944874"/>
                  <a:pt x="2013527" y="1893455"/>
                </a:cubicBezTo>
                <a:cubicBezTo>
                  <a:pt x="1998907" y="1876747"/>
                  <a:pt x="1996439" y="1847966"/>
                  <a:pt x="1976582" y="1838037"/>
                </a:cubicBezTo>
                <a:cubicBezTo>
                  <a:pt x="1951952" y="1825722"/>
                  <a:pt x="1929169" y="1808656"/>
                  <a:pt x="1902691" y="1801091"/>
                </a:cubicBezTo>
                <a:cubicBezTo>
                  <a:pt x="1869024" y="1791472"/>
                  <a:pt x="1797030" y="1770125"/>
                  <a:pt x="1764145" y="1764146"/>
                </a:cubicBezTo>
                <a:cubicBezTo>
                  <a:pt x="1721307" y="1756357"/>
                  <a:pt x="1634836" y="1745673"/>
                  <a:pt x="1634836" y="1745673"/>
                </a:cubicBezTo>
                <a:cubicBezTo>
                  <a:pt x="1616363" y="1748752"/>
                  <a:pt x="1596531" y="1747303"/>
                  <a:pt x="1579418" y="1754909"/>
                </a:cubicBezTo>
                <a:cubicBezTo>
                  <a:pt x="1562574" y="1762395"/>
                  <a:pt x="1543050" y="1795607"/>
                  <a:pt x="1533236" y="1810328"/>
                </a:cubicBezTo>
                <a:cubicBezTo>
                  <a:pt x="1532003" y="1815259"/>
                  <a:pt x="1520065" y="1867029"/>
                  <a:pt x="1514763" y="1874982"/>
                </a:cubicBezTo>
                <a:cubicBezTo>
                  <a:pt x="1507517" y="1885850"/>
                  <a:pt x="1496290" y="1893455"/>
                  <a:pt x="1487054" y="1902691"/>
                </a:cubicBezTo>
                <a:cubicBezTo>
                  <a:pt x="1483975" y="1927321"/>
                  <a:pt x="1481592" y="1952049"/>
                  <a:pt x="1477818" y="1976582"/>
                </a:cubicBezTo>
                <a:cubicBezTo>
                  <a:pt x="1475431" y="1992098"/>
                  <a:pt x="1470452" y="2007177"/>
                  <a:pt x="1468582" y="2022764"/>
                </a:cubicBezTo>
                <a:cubicBezTo>
                  <a:pt x="1461209" y="2084206"/>
                  <a:pt x="1462246" y="2146810"/>
                  <a:pt x="1450109" y="2207491"/>
                </a:cubicBezTo>
                <a:cubicBezTo>
                  <a:pt x="1443761" y="2239231"/>
                  <a:pt x="1440331" y="2260185"/>
                  <a:pt x="1431636" y="2290618"/>
                </a:cubicBezTo>
                <a:cubicBezTo>
                  <a:pt x="1428961" y="2299980"/>
                  <a:pt x="1427801" y="2310227"/>
                  <a:pt x="1422400" y="2318328"/>
                </a:cubicBezTo>
                <a:cubicBezTo>
                  <a:pt x="1415155" y="2329196"/>
                  <a:pt x="1403927" y="2336801"/>
                  <a:pt x="1394691" y="2346037"/>
                </a:cubicBezTo>
                <a:cubicBezTo>
                  <a:pt x="1388905" y="2369180"/>
                  <a:pt x="1387123" y="2393907"/>
                  <a:pt x="1366982" y="2410691"/>
                </a:cubicBezTo>
                <a:cubicBezTo>
                  <a:pt x="1356404" y="2419506"/>
                  <a:pt x="1341051" y="2420903"/>
                  <a:pt x="1330036" y="2429164"/>
                </a:cubicBezTo>
                <a:cubicBezTo>
                  <a:pt x="1316103" y="2439614"/>
                  <a:pt x="1307860" y="2456878"/>
                  <a:pt x="1293091" y="2466109"/>
                </a:cubicBezTo>
                <a:cubicBezTo>
                  <a:pt x="1282326" y="2472837"/>
                  <a:pt x="1268351" y="2471859"/>
                  <a:pt x="1256145" y="2475346"/>
                </a:cubicBezTo>
                <a:cubicBezTo>
                  <a:pt x="1246784" y="2478021"/>
                  <a:pt x="1237672" y="2481503"/>
                  <a:pt x="1228436" y="2484582"/>
                </a:cubicBezTo>
                <a:cubicBezTo>
                  <a:pt x="1176097" y="2481503"/>
                  <a:pt x="1123588" y="2480563"/>
                  <a:pt x="1071418" y="2475346"/>
                </a:cubicBezTo>
                <a:cubicBezTo>
                  <a:pt x="1061730" y="2474377"/>
                  <a:pt x="1052417" y="2470463"/>
                  <a:pt x="1043709" y="2466109"/>
                </a:cubicBezTo>
                <a:cubicBezTo>
                  <a:pt x="1021847" y="2455178"/>
                  <a:pt x="1004180" y="2438087"/>
                  <a:pt x="988291" y="2419928"/>
                </a:cubicBezTo>
                <a:cubicBezTo>
                  <a:pt x="975309" y="2405092"/>
                  <a:pt x="964327" y="2388582"/>
                  <a:pt x="951345" y="2373746"/>
                </a:cubicBezTo>
                <a:cubicBezTo>
                  <a:pt x="942743" y="2363916"/>
                  <a:pt x="932872" y="2355273"/>
                  <a:pt x="923636" y="2346037"/>
                </a:cubicBezTo>
                <a:cubicBezTo>
                  <a:pt x="914657" y="2319100"/>
                  <a:pt x="912232" y="2307471"/>
                  <a:pt x="895927" y="2281382"/>
                </a:cubicBezTo>
                <a:cubicBezTo>
                  <a:pt x="887768" y="2268328"/>
                  <a:pt x="877454" y="2256752"/>
                  <a:pt x="868218" y="2244437"/>
                </a:cubicBezTo>
                <a:cubicBezTo>
                  <a:pt x="862060" y="2225964"/>
                  <a:pt x="854468" y="2207909"/>
                  <a:pt x="849745" y="2189018"/>
                </a:cubicBezTo>
                <a:cubicBezTo>
                  <a:pt x="842130" y="2158558"/>
                  <a:pt x="837430" y="2127443"/>
                  <a:pt x="831272" y="2096655"/>
                </a:cubicBezTo>
                <a:cubicBezTo>
                  <a:pt x="817768" y="2029136"/>
                  <a:pt x="824254" y="2066000"/>
                  <a:pt x="812800" y="1985818"/>
                </a:cubicBezTo>
                <a:cubicBezTo>
                  <a:pt x="822036" y="1853430"/>
                  <a:pt x="826470" y="1720620"/>
                  <a:pt x="840509" y="1588655"/>
                </a:cubicBezTo>
                <a:cubicBezTo>
                  <a:pt x="841966" y="1574963"/>
                  <a:pt x="852232" y="1563710"/>
                  <a:pt x="858982" y="1551709"/>
                </a:cubicBezTo>
                <a:cubicBezTo>
                  <a:pt x="879951" y="1514430"/>
                  <a:pt x="898776" y="1475678"/>
                  <a:pt x="923636" y="1440873"/>
                </a:cubicBezTo>
                <a:cubicBezTo>
                  <a:pt x="971082" y="1374448"/>
                  <a:pt x="982920" y="1350384"/>
                  <a:pt x="1052945" y="1293091"/>
                </a:cubicBezTo>
                <a:cubicBezTo>
                  <a:pt x="1086812" y="1265382"/>
                  <a:pt x="1115407" y="1229533"/>
                  <a:pt x="1154545" y="1209964"/>
                </a:cubicBezTo>
                <a:cubicBezTo>
                  <a:pt x="1166860" y="1203806"/>
                  <a:pt x="1178909" y="1197083"/>
                  <a:pt x="1191491" y="1191491"/>
                </a:cubicBezTo>
                <a:cubicBezTo>
                  <a:pt x="1206642" y="1184757"/>
                  <a:pt x="1222843" y="1180433"/>
                  <a:pt x="1237672" y="1173018"/>
                </a:cubicBezTo>
                <a:cubicBezTo>
                  <a:pt x="1253729" y="1164989"/>
                  <a:pt x="1267254" y="1152144"/>
                  <a:pt x="1283854" y="1145309"/>
                </a:cubicBezTo>
                <a:cubicBezTo>
                  <a:pt x="1376992" y="1106958"/>
                  <a:pt x="1377577" y="1110809"/>
                  <a:pt x="1459345" y="1099128"/>
                </a:cubicBezTo>
                <a:cubicBezTo>
                  <a:pt x="1474739" y="1092970"/>
                  <a:pt x="1489231" y="1083711"/>
                  <a:pt x="1505527" y="1080655"/>
                </a:cubicBezTo>
                <a:cubicBezTo>
                  <a:pt x="1645417" y="1054425"/>
                  <a:pt x="1980243" y="1088001"/>
                  <a:pt x="2022763" y="1089891"/>
                </a:cubicBezTo>
                <a:cubicBezTo>
                  <a:pt x="2049474" y="1094343"/>
                  <a:pt x="2117976" y="1106202"/>
                  <a:pt x="2142836" y="1108364"/>
                </a:cubicBezTo>
                <a:cubicBezTo>
                  <a:pt x="2192007" y="1112640"/>
                  <a:pt x="2241357" y="1114521"/>
                  <a:pt x="2290618" y="1117600"/>
                </a:cubicBezTo>
                <a:cubicBezTo>
                  <a:pt x="2330824" y="1123344"/>
                  <a:pt x="2400290" y="1133956"/>
                  <a:pt x="2438400" y="1136073"/>
                </a:cubicBezTo>
                <a:cubicBezTo>
                  <a:pt x="2521456" y="1140687"/>
                  <a:pt x="2604655" y="1142230"/>
                  <a:pt x="2687782" y="1145309"/>
                </a:cubicBezTo>
                <a:lnTo>
                  <a:pt x="3205018" y="1136073"/>
                </a:lnTo>
                <a:cubicBezTo>
                  <a:pt x="3217705" y="1135650"/>
                  <a:pt x="3229551" y="1129497"/>
                  <a:pt x="3241963" y="1126837"/>
                </a:cubicBezTo>
                <a:cubicBezTo>
                  <a:pt x="3272664" y="1120258"/>
                  <a:pt x="3304540" y="1118293"/>
                  <a:pt x="3334327" y="1108364"/>
                </a:cubicBezTo>
                <a:cubicBezTo>
                  <a:pt x="3377211" y="1094070"/>
                  <a:pt x="3384298" y="1093159"/>
                  <a:pt x="3435927" y="1062182"/>
                </a:cubicBezTo>
                <a:cubicBezTo>
                  <a:pt x="3451321" y="1052946"/>
                  <a:pt x="3467747" y="1045244"/>
                  <a:pt x="3482109" y="1034473"/>
                </a:cubicBezTo>
                <a:cubicBezTo>
                  <a:pt x="3492559" y="1026636"/>
                  <a:pt x="3499900" y="1015265"/>
                  <a:pt x="3509818" y="1006764"/>
                </a:cubicBezTo>
                <a:cubicBezTo>
                  <a:pt x="3563281" y="960938"/>
                  <a:pt x="3532716" y="1000125"/>
                  <a:pt x="3565236" y="951346"/>
                </a:cubicBezTo>
                <a:cubicBezTo>
                  <a:pt x="3573858" y="925480"/>
                  <a:pt x="3589329" y="875452"/>
                  <a:pt x="3602182" y="849746"/>
                </a:cubicBezTo>
                <a:cubicBezTo>
                  <a:pt x="3607146" y="839817"/>
                  <a:pt x="3614497" y="831273"/>
                  <a:pt x="3620654" y="822037"/>
                </a:cubicBezTo>
                <a:cubicBezTo>
                  <a:pt x="3615957" y="798550"/>
                  <a:pt x="3608999" y="721631"/>
                  <a:pt x="3583709" y="692728"/>
                </a:cubicBezTo>
                <a:cubicBezTo>
                  <a:pt x="3552621" y="657199"/>
                  <a:pt x="3537109" y="657602"/>
                  <a:pt x="3500582" y="637309"/>
                </a:cubicBezTo>
                <a:cubicBezTo>
                  <a:pt x="3484889" y="628591"/>
                  <a:pt x="3470805" y="616891"/>
                  <a:pt x="3454400" y="609600"/>
                </a:cubicBezTo>
                <a:cubicBezTo>
                  <a:pt x="3434005" y="600536"/>
                  <a:pt x="3365417" y="592810"/>
                  <a:pt x="3352800" y="591128"/>
                </a:cubicBezTo>
                <a:cubicBezTo>
                  <a:pt x="3204025" y="571291"/>
                  <a:pt x="3360546" y="592916"/>
                  <a:pt x="3168072" y="572655"/>
                </a:cubicBezTo>
                <a:cubicBezTo>
                  <a:pt x="3107642" y="566294"/>
                  <a:pt x="3053832" y="552935"/>
                  <a:pt x="2992582" y="544946"/>
                </a:cubicBezTo>
                <a:cubicBezTo>
                  <a:pt x="2958861" y="540548"/>
                  <a:pt x="2924801" y="539269"/>
                  <a:pt x="2890982" y="535709"/>
                </a:cubicBezTo>
                <a:cubicBezTo>
                  <a:pt x="2828227" y="529103"/>
                  <a:pt x="2819153" y="526817"/>
                  <a:pt x="2761672" y="517237"/>
                </a:cubicBezTo>
                <a:cubicBezTo>
                  <a:pt x="2752436" y="514158"/>
                  <a:pt x="2743324" y="510675"/>
                  <a:pt x="2733963" y="508000"/>
                </a:cubicBezTo>
                <a:cubicBezTo>
                  <a:pt x="2721757" y="504513"/>
                  <a:pt x="2708372" y="504441"/>
                  <a:pt x="2697018" y="498764"/>
                </a:cubicBezTo>
                <a:cubicBezTo>
                  <a:pt x="2683249" y="491880"/>
                  <a:pt x="2673126" y="479214"/>
                  <a:pt x="2660072" y="471055"/>
                </a:cubicBezTo>
                <a:cubicBezTo>
                  <a:pt x="2628853" y="451543"/>
                  <a:pt x="2616347" y="457762"/>
                  <a:pt x="2595418" y="424873"/>
                </a:cubicBezTo>
                <a:cubicBezTo>
                  <a:pt x="2533655" y="327818"/>
                  <a:pt x="2589387" y="371592"/>
                  <a:pt x="2530763" y="332509"/>
                </a:cubicBezTo>
                <a:cubicBezTo>
                  <a:pt x="2521527" y="317115"/>
                  <a:pt x="2513613" y="300846"/>
                  <a:pt x="2503054" y="286328"/>
                </a:cubicBezTo>
                <a:cubicBezTo>
                  <a:pt x="2488911" y="266881"/>
                  <a:pt x="2470210" y="250917"/>
                  <a:pt x="2456872" y="230909"/>
                </a:cubicBezTo>
                <a:cubicBezTo>
                  <a:pt x="2415086" y="168229"/>
                  <a:pt x="2491866" y="242892"/>
                  <a:pt x="2429163" y="166255"/>
                </a:cubicBezTo>
                <a:cubicBezTo>
                  <a:pt x="2409863" y="142666"/>
                  <a:pt x="2382796" y="125983"/>
                  <a:pt x="2364509" y="101600"/>
                </a:cubicBezTo>
                <a:cubicBezTo>
                  <a:pt x="2322114" y="45074"/>
                  <a:pt x="2355396" y="80910"/>
                  <a:pt x="2309091" y="46182"/>
                </a:cubicBezTo>
                <a:cubicBezTo>
                  <a:pt x="2293320" y="34354"/>
                  <a:pt x="2280142" y="18811"/>
                  <a:pt x="2262909" y="9237"/>
                </a:cubicBezTo>
                <a:cubicBezTo>
                  <a:pt x="2251812" y="3072"/>
                  <a:pt x="2238278" y="3079"/>
                  <a:pt x="2225963" y="0"/>
                </a:cubicBezTo>
                <a:cubicBezTo>
                  <a:pt x="2155151" y="6158"/>
                  <a:pt x="2083059" y="3724"/>
                  <a:pt x="2013527" y="18473"/>
                </a:cubicBezTo>
                <a:cubicBezTo>
                  <a:pt x="1979854" y="25616"/>
                  <a:pt x="1921163" y="64655"/>
                  <a:pt x="1921163" y="64655"/>
                </a:cubicBezTo>
                <a:cubicBezTo>
                  <a:pt x="1789790" y="196028"/>
                  <a:pt x="1994456" y="-850"/>
                  <a:pt x="1828800" y="129309"/>
                </a:cubicBezTo>
                <a:cubicBezTo>
                  <a:pt x="1677514" y="248176"/>
                  <a:pt x="1796394" y="162386"/>
                  <a:pt x="1736436" y="230909"/>
                </a:cubicBezTo>
                <a:cubicBezTo>
                  <a:pt x="1722100" y="247293"/>
                  <a:pt x="1704040" y="260242"/>
                  <a:pt x="1690254" y="277091"/>
                </a:cubicBezTo>
                <a:cubicBezTo>
                  <a:pt x="1656211" y="318699"/>
                  <a:pt x="1641814" y="370584"/>
                  <a:pt x="1588654" y="397164"/>
                </a:cubicBezTo>
                <a:cubicBezTo>
                  <a:pt x="1570181" y="406400"/>
                  <a:pt x="1552412" y="417203"/>
                  <a:pt x="1533236" y="424873"/>
                </a:cubicBezTo>
                <a:cubicBezTo>
                  <a:pt x="1521450" y="429587"/>
                  <a:pt x="1508497" y="430622"/>
                  <a:pt x="1496291" y="434109"/>
                </a:cubicBezTo>
                <a:cubicBezTo>
                  <a:pt x="1486930" y="436784"/>
                  <a:pt x="1478027" y="440985"/>
                  <a:pt x="1468582" y="443346"/>
                </a:cubicBezTo>
                <a:cubicBezTo>
                  <a:pt x="1439301" y="450666"/>
                  <a:pt x="1413898" y="452337"/>
                  <a:pt x="1385454" y="461818"/>
                </a:cubicBezTo>
                <a:cubicBezTo>
                  <a:pt x="1369725" y="467061"/>
                  <a:pt x="1355626" y="477565"/>
                  <a:pt x="1339272" y="480291"/>
                </a:cubicBezTo>
                <a:cubicBezTo>
                  <a:pt x="1299676" y="486891"/>
                  <a:pt x="1259224" y="486449"/>
                  <a:pt x="1219200" y="489528"/>
                </a:cubicBezTo>
                <a:lnTo>
                  <a:pt x="785091" y="471055"/>
                </a:lnTo>
                <a:cubicBezTo>
                  <a:pt x="677361" y="467114"/>
                  <a:pt x="569373" y="469110"/>
                  <a:pt x="461818" y="461818"/>
                </a:cubicBezTo>
                <a:cubicBezTo>
                  <a:pt x="387523" y="456781"/>
                  <a:pt x="314036" y="443345"/>
                  <a:pt x="240145" y="434109"/>
                </a:cubicBezTo>
                <a:cubicBezTo>
                  <a:pt x="215515" y="431030"/>
                  <a:pt x="191076" y="424873"/>
                  <a:pt x="166254" y="424873"/>
                </a:cubicBezTo>
                <a:lnTo>
                  <a:pt x="0" y="424873"/>
                </a:lnTo>
              </a:path>
            </a:pathLst>
          </a:custGeom>
          <a:noFill/>
          <a:ln w="152400">
            <a:solidFill>
              <a:schemeClr val="tx1"/>
            </a:solidFill>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Freeform: Shape 53">
            <a:extLst>
              <a:ext uri="{FF2B5EF4-FFF2-40B4-BE49-F238E27FC236}">
                <a16:creationId xmlns:a16="http://schemas.microsoft.com/office/drawing/2014/main" id="{38B7ADD5-42A9-43D1-A489-129676D62275}"/>
              </a:ext>
            </a:extLst>
          </p:cNvPr>
          <p:cNvSpPr/>
          <p:nvPr/>
        </p:nvSpPr>
        <p:spPr>
          <a:xfrm>
            <a:off x="5131578" y="1413164"/>
            <a:ext cx="650386" cy="775854"/>
          </a:xfrm>
          <a:custGeom>
            <a:avLst/>
            <a:gdLst>
              <a:gd name="connsiteX0" fmla="*/ 594967 w 650386"/>
              <a:gd name="connsiteY0" fmla="*/ 0 h 775854"/>
              <a:gd name="connsiteX1" fmla="*/ 3840 w 650386"/>
              <a:gd name="connsiteY1" fmla="*/ 277091 h 775854"/>
              <a:gd name="connsiteX2" fmla="*/ 22313 w 650386"/>
              <a:gd name="connsiteY2" fmla="*/ 314036 h 775854"/>
              <a:gd name="connsiteX3" fmla="*/ 216277 w 650386"/>
              <a:gd name="connsiteY3" fmla="*/ 424872 h 775854"/>
              <a:gd name="connsiteX4" fmla="*/ 364058 w 650386"/>
              <a:gd name="connsiteY4" fmla="*/ 508000 h 775854"/>
              <a:gd name="connsiteX5" fmla="*/ 465658 w 650386"/>
              <a:gd name="connsiteY5" fmla="*/ 572654 h 775854"/>
              <a:gd name="connsiteX6" fmla="*/ 548786 w 650386"/>
              <a:gd name="connsiteY6" fmla="*/ 655781 h 775854"/>
              <a:gd name="connsiteX7" fmla="*/ 622677 w 650386"/>
              <a:gd name="connsiteY7" fmla="*/ 729672 h 775854"/>
              <a:gd name="connsiteX8" fmla="*/ 650386 w 650386"/>
              <a:gd name="connsiteY8" fmla="*/ 775854 h 77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386" h="775854">
                <a:moveTo>
                  <a:pt x="594967" y="0"/>
                </a:moveTo>
                <a:cubicBezTo>
                  <a:pt x="397925" y="92364"/>
                  <a:pt x="194648" y="172454"/>
                  <a:pt x="3840" y="277091"/>
                </a:cubicBezTo>
                <a:cubicBezTo>
                  <a:pt x="-8233" y="283711"/>
                  <a:pt x="11010" y="306173"/>
                  <a:pt x="22313" y="314036"/>
                </a:cubicBezTo>
                <a:cubicBezTo>
                  <a:pt x="83443" y="356561"/>
                  <a:pt x="151490" y="388159"/>
                  <a:pt x="216277" y="424872"/>
                </a:cubicBezTo>
                <a:cubicBezTo>
                  <a:pt x="565788" y="622928"/>
                  <a:pt x="80275" y="345838"/>
                  <a:pt x="364058" y="508000"/>
                </a:cubicBezTo>
                <a:cubicBezTo>
                  <a:pt x="397003" y="526826"/>
                  <a:pt x="436810" y="546025"/>
                  <a:pt x="465658" y="572654"/>
                </a:cubicBezTo>
                <a:cubicBezTo>
                  <a:pt x="494453" y="599233"/>
                  <a:pt x="524307" y="625181"/>
                  <a:pt x="548786" y="655781"/>
                </a:cubicBezTo>
                <a:cubicBezTo>
                  <a:pt x="595348" y="713984"/>
                  <a:pt x="569960" y="690135"/>
                  <a:pt x="622677" y="729672"/>
                </a:cubicBezTo>
                <a:cubicBezTo>
                  <a:pt x="643096" y="770512"/>
                  <a:pt x="631412" y="756883"/>
                  <a:pt x="650386" y="775854"/>
                </a:cubicBezTo>
              </a:path>
            </a:pathLst>
          </a:cu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Shape 54">
            <a:extLst>
              <a:ext uri="{FF2B5EF4-FFF2-40B4-BE49-F238E27FC236}">
                <a16:creationId xmlns:a16="http://schemas.microsoft.com/office/drawing/2014/main" id="{6BB17414-5EFA-4D3A-BCEA-6E4559D621B9}"/>
              </a:ext>
            </a:extLst>
          </p:cNvPr>
          <p:cNvSpPr/>
          <p:nvPr/>
        </p:nvSpPr>
        <p:spPr>
          <a:xfrm>
            <a:off x="11148291" y="5061527"/>
            <a:ext cx="674254" cy="535709"/>
          </a:xfrm>
          <a:custGeom>
            <a:avLst/>
            <a:gdLst>
              <a:gd name="connsiteX0" fmla="*/ 0 w 674254"/>
              <a:gd name="connsiteY0" fmla="*/ 175491 h 535709"/>
              <a:gd name="connsiteX1" fmla="*/ 46182 w 674254"/>
              <a:gd name="connsiteY1" fmla="*/ 157018 h 535709"/>
              <a:gd name="connsiteX2" fmla="*/ 83127 w 674254"/>
              <a:gd name="connsiteY2" fmla="*/ 110837 h 535709"/>
              <a:gd name="connsiteX3" fmla="*/ 129309 w 674254"/>
              <a:gd name="connsiteY3" fmla="*/ 73891 h 535709"/>
              <a:gd name="connsiteX4" fmla="*/ 166254 w 674254"/>
              <a:gd name="connsiteY4" fmla="*/ 36946 h 535709"/>
              <a:gd name="connsiteX5" fmla="*/ 203200 w 674254"/>
              <a:gd name="connsiteY5" fmla="*/ 18473 h 535709"/>
              <a:gd name="connsiteX6" fmla="*/ 267854 w 674254"/>
              <a:gd name="connsiteY6" fmla="*/ 0 h 535709"/>
              <a:gd name="connsiteX7" fmla="*/ 415636 w 674254"/>
              <a:gd name="connsiteY7" fmla="*/ 9237 h 535709"/>
              <a:gd name="connsiteX8" fmla="*/ 489527 w 674254"/>
              <a:gd name="connsiteY8" fmla="*/ 55418 h 535709"/>
              <a:gd name="connsiteX9" fmla="*/ 591127 w 674254"/>
              <a:gd name="connsiteY9" fmla="*/ 138546 h 535709"/>
              <a:gd name="connsiteX10" fmla="*/ 665018 w 674254"/>
              <a:gd name="connsiteY10" fmla="*/ 249382 h 535709"/>
              <a:gd name="connsiteX11" fmla="*/ 674254 w 674254"/>
              <a:gd name="connsiteY11" fmla="*/ 286328 h 535709"/>
              <a:gd name="connsiteX12" fmla="*/ 600364 w 674254"/>
              <a:gd name="connsiteY12" fmla="*/ 434109 h 535709"/>
              <a:gd name="connsiteX13" fmla="*/ 563418 w 674254"/>
              <a:gd name="connsiteY13" fmla="*/ 443346 h 535709"/>
              <a:gd name="connsiteX14" fmla="*/ 535709 w 674254"/>
              <a:gd name="connsiteY14" fmla="*/ 461818 h 535709"/>
              <a:gd name="connsiteX15" fmla="*/ 461818 w 674254"/>
              <a:gd name="connsiteY15" fmla="*/ 480291 h 535709"/>
              <a:gd name="connsiteX16" fmla="*/ 406400 w 674254"/>
              <a:gd name="connsiteY16" fmla="*/ 489528 h 535709"/>
              <a:gd name="connsiteX17" fmla="*/ 378691 w 674254"/>
              <a:gd name="connsiteY17" fmla="*/ 508000 h 535709"/>
              <a:gd name="connsiteX18" fmla="*/ 314036 w 674254"/>
              <a:gd name="connsiteY18" fmla="*/ 535709 h 535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74254" h="535709">
                <a:moveTo>
                  <a:pt x="0" y="175491"/>
                </a:moveTo>
                <a:cubicBezTo>
                  <a:pt x="15394" y="169333"/>
                  <a:pt x="33095" y="167197"/>
                  <a:pt x="46182" y="157018"/>
                </a:cubicBezTo>
                <a:cubicBezTo>
                  <a:pt x="61743" y="144915"/>
                  <a:pt x="69187" y="124777"/>
                  <a:pt x="83127" y="110837"/>
                </a:cubicBezTo>
                <a:cubicBezTo>
                  <a:pt x="97067" y="96897"/>
                  <a:pt x="114575" y="86988"/>
                  <a:pt x="129309" y="73891"/>
                </a:cubicBezTo>
                <a:cubicBezTo>
                  <a:pt x="142326" y="62320"/>
                  <a:pt x="152321" y="47396"/>
                  <a:pt x="166254" y="36946"/>
                </a:cubicBezTo>
                <a:cubicBezTo>
                  <a:pt x="177269" y="28685"/>
                  <a:pt x="190544" y="23897"/>
                  <a:pt x="203200" y="18473"/>
                </a:cubicBezTo>
                <a:cubicBezTo>
                  <a:pt x="221746" y="10525"/>
                  <a:pt x="249112" y="4686"/>
                  <a:pt x="267854" y="0"/>
                </a:cubicBezTo>
                <a:cubicBezTo>
                  <a:pt x="317115" y="3079"/>
                  <a:pt x="367753" y="-2734"/>
                  <a:pt x="415636" y="9237"/>
                </a:cubicBezTo>
                <a:cubicBezTo>
                  <a:pt x="443814" y="16281"/>
                  <a:pt x="466144" y="38188"/>
                  <a:pt x="489527" y="55418"/>
                </a:cubicBezTo>
                <a:cubicBezTo>
                  <a:pt x="524755" y="81375"/>
                  <a:pt x="564872" y="103540"/>
                  <a:pt x="591127" y="138546"/>
                </a:cubicBezTo>
                <a:cubicBezTo>
                  <a:pt x="654806" y="223452"/>
                  <a:pt x="632776" y="184900"/>
                  <a:pt x="665018" y="249382"/>
                </a:cubicBezTo>
                <a:cubicBezTo>
                  <a:pt x="668097" y="261697"/>
                  <a:pt x="674254" y="273634"/>
                  <a:pt x="674254" y="286328"/>
                </a:cubicBezTo>
                <a:cubicBezTo>
                  <a:pt x="674254" y="338717"/>
                  <a:pt x="670956" y="416460"/>
                  <a:pt x="600364" y="434109"/>
                </a:cubicBezTo>
                <a:lnTo>
                  <a:pt x="563418" y="443346"/>
                </a:lnTo>
                <a:cubicBezTo>
                  <a:pt x="554182" y="449503"/>
                  <a:pt x="545638" y="456854"/>
                  <a:pt x="535709" y="461818"/>
                </a:cubicBezTo>
                <a:cubicBezTo>
                  <a:pt x="517393" y="470976"/>
                  <a:pt x="478387" y="477278"/>
                  <a:pt x="461818" y="480291"/>
                </a:cubicBezTo>
                <a:cubicBezTo>
                  <a:pt x="443393" y="483641"/>
                  <a:pt x="424873" y="486449"/>
                  <a:pt x="406400" y="489528"/>
                </a:cubicBezTo>
                <a:cubicBezTo>
                  <a:pt x="397164" y="495685"/>
                  <a:pt x="388835" y="503492"/>
                  <a:pt x="378691" y="508000"/>
                </a:cubicBezTo>
                <a:cubicBezTo>
                  <a:pt x="307231" y="539760"/>
                  <a:pt x="339706" y="510042"/>
                  <a:pt x="314036" y="535709"/>
                </a:cubicBezTo>
              </a:path>
            </a:pathLst>
          </a:cu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Freeform: Shape 55">
            <a:extLst>
              <a:ext uri="{FF2B5EF4-FFF2-40B4-BE49-F238E27FC236}">
                <a16:creationId xmlns:a16="http://schemas.microsoft.com/office/drawing/2014/main" id="{016DA740-FD3A-4F60-A529-320B65CFE799}"/>
              </a:ext>
            </a:extLst>
          </p:cNvPr>
          <p:cNvSpPr/>
          <p:nvPr/>
        </p:nvSpPr>
        <p:spPr>
          <a:xfrm>
            <a:off x="11378474" y="5845320"/>
            <a:ext cx="150119" cy="158316"/>
          </a:xfrm>
          <a:custGeom>
            <a:avLst/>
            <a:gdLst>
              <a:gd name="connsiteX0" fmla="*/ 19199 w 150119"/>
              <a:gd name="connsiteY0" fmla="*/ 75189 h 158316"/>
              <a:gd name="connsiteX1" fmla="*/ 9962 w 150119"/>
              <a:gd name="connsiteY1" fmla="*/ 149080 h 158316"/>
              <a:gd name="connsiteX2" fmla="*/ 65381 w 150119"/>
              <a:gd name="connsiteY2" fmla="*/ 158316 h 158316"/>
              <a:gd name="connsiteX3" fmla="*/ 139271 w 150119"/>
              <a:gd name="connsiteY3" fmla="*/ 149080 h 158316"/>
              <a:gd name="connsiteX4" fmla="*/ 130035 w 150119"/>
              <a:gd name="connsiteY4" fmla="*/ 84425 h 158316"/>
              <a:gd name="connsiteX5" fmla="*/ 120799 w 150119"/>
              <a:gd name="connsiteY5" fmla="*/ 56716 h 158316"/>
              <a:gd name="connsiteX6" fmla="*/ 93090 w 150119"/>
              <a:gd name="connsiteY6" fmla="*/ 38244 h 158316"/>
              <a:gd name="connsiteX7" fmla="*/ 56144 w 150119"/>
              <a:gd name="connsiteY7" fmla="*/ 19771 h 158316"/>
              <a:gd name="connsiteX8" fmla="*/ 28435 w 150119"/>
              <a:gd name="connsiteY8" fmla="*/ 1298 h 158316"/>
              <a:gd name="connsiteX9" fmla="*/ 726 w 150119"/>
              <a:gd name="connsiteY9" fmla="*/ 1298 h 158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119" h="158316">
                <a:moveTo>
                  <a:pt x="19199" y="75189"/>
                </a:moveTo>
                <a:cubicBezTo>
                  <a:pt x="16607" y="81668"/>
                  <a:pt x="-15966" y="134264"/>
                  <a:pt x="9962" y="149080"/>
                </a:cubicBezTo>
                <a:cubicBezTo>
                  <a:pt x="26222" y="158371"/>
                  <a:pt x="46908" y="155237"/>
                  <a:pt x="65381" y="158316"/>
                </a:cubicBezTo>
                <a:cubicBezTo>
                  <a:pt x="90011" y="155237"/>
                  <a:pt x="116589" y="159161"/>
                  <a:pt x="139271" y="149080"/>
                </a:cubicBezTo>
                <a:cubicBezTo>
                  <a:pt x="167302" y="136622"/>
                  <a:pt x="132441" y="90038"/>
                  <a:pt x="130035" y="84425"/>
                </a:cubicBezTo>
                <a:cubicBezTo>
                  <a:pt x="126200" y="75476"/>
                  <a:pt x="126881" y="64318"/>
                  <a:pt x="120799" y="56716"/>
                </a:cubicBezTo>
                <a:cubicBezTo>
                  <a:pt x="113865" y="48048"/>
                  <a:pt x="102728" y="43751"/>
                  <a:pt x="93090" y="38244"/>
                </a:cubicBezTo>
                <a:cubicBezTo>
                  <a:pt x="81135" y="31413"/>
                  <a:pt x="68099" y="26602"/>
                  <a:pt x="56144" y="19771"/>
                </a:cubicBezTo>
                <a:cubicBezTo>
                  <a:pt x="46506" y="14263"/>
                  <a:pt x="38966" y="4808"/>
                  <a:pt x="28435" y="1298"/>
                </a:cubicBezTo>
                <a:cubicBezTo>
                  <a:pt x="19673" y="-1623"/>
                  <a:pt x="9962" y="1298"/>
                  <a:pt x="726" y="1298"/>
                </a:cubicBezTo>
              </a:path>
            </a:pathLst>
          </a:cu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31829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normAutofit fontScale="90000"/>
          </a:bodyPr>
          <a:lstStyle/>
          <a:p>
            <a:r>
              <a:rPr lang="en-US" b="1" dirty="0"/>
              <a:t>Consequences:</a:t>
            </a:r>
            <a:br>
              <a:rPr lang="en-US" b="1" dirty="0"/>
            </a:br>
            <a:r>
              <a:rPr lang="en-US" b="1" dirty="0"/>
              <a:t>Routing</a:t>
            </a:r>
            <a:r>
              <a:rPr lang="en-US" dirty="0"/>
              <a:t>, NAT, and VPNs</a:t>
            </a:r>
          </a:p>
        </p:txBody>
      </p:sp>
      <p:sp>
        <p:nvSpPr>
          <p:cNvPr id="3" name="Content Placeholder 2"/>
          <p:cNvSpPr>
            <a:spLocks noGrp="1"/>
          </p:cNvSpPr>
          <p:nvPr>
            <p:ph idx="1"/>
          </p:nvPr>
        </p:nvSpPr>
        <p:spPr>
          <a:xfrm>
            <a:off x="607384" y="2375817"/>
            <a:ext cx="4731471" cy="4117058"/>
          </a:xfrm>
        </p:spPr>
        <p:txBody>
          <a:bodyPr>
            <a:normAutofit lnSpcReduction="10000"/>
          </a:bodyPr>
          <a:lstStyle/>
          <a:p>
            <a:r>
              <a:rPr lang="en-US" dirty="0"/>
              <a:t>Thus, a route is set up in </a:t>
            </a:r>
            <a:r>
              <a:rPr lang="en-US" dirty="0" err="1"/>
              <a:t>WestRouter's</a:t>
            </a:r>
            <a:r>
              <a:rPr lang="en-US" dirty="0"/>
              <a:t> routing table that maps 192.168.3.0 through the </a:t>
            </a:r>
            <a:r>
              <a:rPr lang="en-US" b="1" dirty="0">
                <a:solidFill>
                  <a:srgbClr val="FF0000"/>
                </a:solidFill>
              </a:rPr>
              <a:t>WAN</a:t>
            </a:r>
            <a:r>
              <a:rPr lang="en-US" dirty="0"/>
              <a:t> interface of </a:t>
            </a:r>
            <a:r>
              <a:rPr lang="en-US" dirty="0" err="1"/>
              <a:t>EastRouter</a:t>
            </a:r>
            <a:endParaRPr lang="en-US" dirty="0"/>
          </a:p>
          <a:p>
            <a:r>
              <a:rPr lang="en-US" dirty="0"/>
              <a:t>This becomes a second (non-default) gateway for </a:t>
            </a:r>
            <a:r>
              <a:rPr lang="en-US" dirty="0" err="1"/>
              <a:t>WestLAN</a:t>
            </a:r>
            <a:r>
              <a:rPr lang="en-US" dirty="0"/>
              <a:t>: anything destined for 192.168.3.0 is sent to the </a:t>
            </a:r>
            <a:r>
              <a:rPr lang="en-US" dirty="0" err="1"/>
              <a:t>EastRouter's</a:t>
            </a:r>
            <a:r>
              <a:rPr lang="en-US" dirty="0"/>
              <a:t> </a:t>
            </a:r>
            <a:r>
              <a:rPr lang="en-US" b="1" dirty="0">
                <a:solidFill>
                  <a:srgbClr val="FF0000"/>
                </a:solidFill>
              </a:rPr>
              <a:t>WAN</a:t>
            </a:r>
            <a:r>
              <a:rPr lang="en-US" dirty="0"/>
              <a:t> interface, instead of </a:t>
            </a:r>
            <a:r>
              <a:rPr lang="en-US" dirty="0" err="1"/>
              <a:t>BorderRouter</a:t>
            </a:r>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49" y="1052422"/>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07" y="1052422"/>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73524" y="1035170"/>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dirty="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
        <p:nvSpPr>
          <p:cNvPr id="52" name="TextBox 48">
            <a:extLst>
              <a:ext uri="{FF2B5EF4-FFF2-40B4-BE49-F238E27FC236}">
                <a16:creationId xmlns:a16="http://schemas.microsoft.com/office/drawing/2014/main" id="{263F1D6B-4B3C-419D-A6BA-53CC917688CC}"/>
              </a:ext>
            </a:extLst>
          </p:cNvPr>
          <p:cNvSpPr txBox="1"/>
          <p:nvPr/>
        </p:nvSpPr>
        <p:spPr>
          <a:xfrm>
            <a:off x="7466377" y="2808336"/>
            <a:ext cx="1319768" cy="461665"/>
          </a:xfrm>
          <a:prstGeom prst="rect">
            <a:avLst/>
          </a:prstGeom>
          <a:noFill/>
          <a:ln w="47625">
            <a:noFill/>
          </a:ln>
        </p:spPr>
        <p:txBody>
          <a:bodyPr wrap="square" rtlCol="0">
            <a:spAutoFit/>
          </a:bodyPr>
          <a:lstStyle/>
          <a:p>
            <a:pPr marL="0" marR="0">
              <a:spcBef>
                <a:spcPts val="0"/>
              </a:spcBef>
              <a:spcAft>
                <a:spcPts val="0"/>
              </a:spcAft>
            </a:pPr>
            <a:r>
              <a:rPr lang="en-US" sz="1200" kern="1200" dirty="0">
                <a:effectLst/>
                <a:latin typeface="Calibri" panose="020F0502020204030204" pitchFamily="34" charset="0"/>
                <a:ea typeface="Times New Roman" panose="02020603050405020304" pitchFamily="18" charset="0"/>
                <a:cs typeface="Times New Roman" panose="02020603050405020304" pitchFamily="18" charset="0"/>
              </a:rPr>
              <a:t>X1: 192.168.1.110</a:t>
            </a:r>
          </a:p>
          <a:p>
            <a:pPr marL="0" marR="0">
              <a:spcBef>
                <a:spcPts val="0"/>
              </a:spcBef>
              <a:spcAft>
                <a:spcPts val="0"/>
              </a:spcAft>
            </a:pPr>
            <a:r>
              <a:rPr lang="en-US" sz="1200" dirty="0">
                <a:latin typeface="Calibri" panose="020F0502020204030204" pitchFamily="34" charset="0"/>
                <a:ea typeface="Times New Roman" panose="02020603050405020304" pitchFamily="18" charset="0"/>
                <a:cs typeface="Times New Roman" panose="02020603050405020304" pitchFamily="18" charset="0"/>
              </a:rPr>
              <a:t>X2: 192.168.2.1</a:t>
            </a:r>
            <a:endParaRPr lang="en-US" sz="1200" dirty="0">
              <a:effectLst/>
              <a:latin typeface="Times New Roman" panose="02020603050405020304" pitchFamily="18" charset="0"/>
              <a:ea typeface="Times New Roman" panose="02020603050405020304" pitchFamily="18" charset="0"/>
            </a:endParaRPr>
          </a:p>
        </p:txBody>
      </p:sp>
      <p:sp>
        <p:nvSpPr>
          <p:cNvPr id="54" name="Freeform: Shape 53">
            <a:extLst>
              <a:ext uri="{FF2B5EF4-FFF2-40B4-BE49-F238E27FC236}">
                <a16:creationId xmlns:a16="http://schemas.microsoft.com/office/drawing/2014/main" id="{38B7ADD5-42A9-43D1-A489-129676D62275}"/>
              </a:ext>
            </a:extLst>
          </p:cNvPr>
          <p:cNvSpPr/>
          <p:nvPr/>
        </p:nvSpPr>
        <p:spPr>
          <a:xfrm rot="15553303">
            <a:off x="10020471" y="5078013"/>
            <a:ext cx="650386" cy="775854"/>
          </a:xfrm>
          <a:custGeom>
            <a:avLst/>
            <a:gdLst>
              <a:gd name="connsiteX0" fmla="*/ 594967 w 650386"/>
              <a:gd name="connsiteY0" fmla="*/ 0 h 775854"/>
              <a:gd name="connsiteX1" fmla="*/ 3840 w 650386"/>
              <a:gd name="connsiteY1" fmla="*/ 277091 h 775854"/>
              <a:gd name="connsiteX2" fmla="*/ 22313 w 650386"/>
              <a:gd name="connsiteY2" fmla="*/ 314036 h 775854"/>
              <a:gd name="connsiteX3" fmla="*/ 216277 w 650386"/>
              <a:gd name="connsiteY3" fmla="*/ 424872 h 775854"/>
              <a:gd name="connsiteX4" fmla="*/ 364058 w 650386"/>
              <a:gd name="connsiteY4" fmla="*/ 508000 h 775854"/>
              <a:gd name="connsiteX5" fmla="*/ 465658 w 650386"/>
              <a:gd name="connsiteY5" fmla="*/ 572654 h 775854"/>
              <a:gd name="connsiteX6" fmla="*/ 548786 w 650386"/>
              <a:gd name="connsiteY6" fmla="*/ 655781 h 775854"/>
              <a:gd name="connsiteX7" fmla="*/ 622677 w 650386"/>
              <a:gd name="connsiteY7" fmla="*/ 729672 h 775854"/>
              <a:gd name="connsiteX8" fmla="*/ 650386 w 650386"/>
              <a:gd name="connsiteY8" fmla="*/ 775854 h 77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386" h="775854">
                <a:moveTo>
                  <a:pt x="594967" y="0"/>
                </a:moveTo>
                <a:cubicBezTo>
                  <a:pt x="397925" y="92364"/>
                  <a:pt x="194648" y="172454"/>
                  <a:pt x="3840" y="277091"/>
                </a:cubicBezTo>
                <a:cubicBezTo>
                  <a:pt x="-8233" y="283711"/>
                  <a:pt x="11010" y="306173"/>
                  <a:pt x="22313" y="314036"/>
                </a:cubicBezTo>
                <a:cubicBezTo>
                  <a:pt x="83443" y="356561"/>
                  <a:pt x="151490" y="388159"/>
                  <a:pt x="216277" y="424872"/>
                </a:cubicBezTo>
                <a:cubicBezTo>
                  <a:pt x="565788" y="622928"/>
                  <a:pt x="80275" y="345838"/>
                  <a:pt x="364058" y="508000"/>
                </a:cubicBezTo>
                <a:cubicBezTo>
                  <a:pt x="397003" y="526826"/>
                  <a:pt x="436810" y="546025"/>
                  <a:pt x="465658" y="572654"/>
                </a:cubicBezTo>
                <a:cubicBezTo>
                  <a:pt x="494453" y="599233"/>
                  <a:pt x="524307" y="625181"/>
                  <a:pt x="548786" y="655781"/>
                </a:cubicBezTo>
                <a:cubicBezTo>
                  <a:pt x="595348" y="713984"/>
                  <a:pt x="569960" y="690135"/>
                  <a:pt x="622677" y="729672"/>
                </a:cubicBezTo>
                <a:cubicBezTo>
                  <a:pt x="643096" y="770512"/>
                  <a:pt x="631412" y="756883"/>
                  <a:pt x="650386" y="775854"/>
                </a:cubicBezTo>
              </a:path>
            </a:pathLst>
          </a:cu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1F7D3EBD-65F5-40C2-9D81-7F4A9A1E755F}"/>
              </a:ext>
            </a:extLst>
          </p:cNvPr>
          <p:cNvSpPr/>
          <p:nvPr/>
        </p:nvSpPr>
        <p:spPr>
          <a:xfrm>
            <a:off x="6160460" y="2133600"/>
            <a:ext cx="4544485" cy="3814618"/>
          </a:xfrm>
          <a:custGeom>
            <a:avLst/>
            <a:gdLst>
              <a:gd name="connsiteX0" fmla="*/ 1265576 w 4544485"/>
              <a:gd name="connsiteY0" fmla="*/ 3814618 h 3814618"/>
              <a:gd name="connsiteX1" fmla="*/ 1256340 w 4544485"/>
              <a:gd name="connsiteY1" fmla="*/ 3759200 h 3814618"/>
              <a:gd name="connsiteX2" fmla="*/ 1247104 w 4544485"/>
              <a:gd name="connsiteY2" fmla="*/ 3685309 h 3814618"/>
              <a:gd name="connsiteX3" fmla="*/ 1228631 w 4544485"/>
              <a:gd name="connsiteY3" fmla="*/ 3611418 h 3814618"/>
              <a:gd name="connsiteX4" fmla="*/ 1219395 w 4544485"/>
              <a:gd name="connsiteY4" fmla="*/ 3528291 h 3814618"/>
              <a:gd name="connsiteX5" fmla="*/ 1210158 w 4544485"/>
              <a:gd name="connsiteY5" fmla="*/ 3048000 h 3814618"/>
              <a:gd name="connsiteX6" fmla="*/ 1200922 w 4544485"/>
              <a:gd name="connsiteY6" fmla="*/ 2983345 h 3814618"/>
              <a:gd name="connsiteX7" fmla="*/ 1182449 w 4544485"/>
              <a:gd name="connsiteY7" fmla="*/ 2900218 h 3814618"/>
              <a:gd name="connsiteX8" fmla="*/ 1154740 w 4544485"/>
              <a:gd name="connsiteY8" fmla="*/ 2632364 h 3814618"/>
              <a:gd name="connsiteX9" fmla="*/ 1145504 w 4544485"/>
              <a:gd name="connsiteY9" fmla="*/ 2512291 h 3814618"/>
              <a:gd name="connsiteX10" fmla="*/ 1127031 w 4544485"/>
              <a:gd name="connsiteY10" fmla="*/ 2272145 h 3814618"/>
              <a:gd name="connsiteX11" fmla="*/ 1136267 w 4544485"/>
              <a:gd name="connsiteY11" fmla="*/ 1995055 h 3814618"/>
              <a:gd name="connsiteX12" fmla="*/ 1145504 w 4544485"/>
              <a:gd name="connsiteY12" fmla="*/ 1884218 h 3814618"/>
              <a:gd name="connsiteX13" fmla="*/ 1136267 w 4544485"/>
              <a:gd name="connsiteY13" fmla="*/ 1505527 h 3814618"/>
              <a:gd name="connsiteX14" fmla="*/ 1127031 w 4544485"/>
              <a:gd name="connsiteY14" fmla="*/ 1450109 h 3814618"/>
              <a:gd name="connsiteX15" fmla="*/ 1099322 w 4544485"/>
              <a:gd name="connsiteY15" fmla="*/ 1311564 h 3814618"/>
              <a:gd name="connsiteX16" fmla="*/ 1071613 w 4544485"/>
              <a:gd name="connsiteY16" fmla="*/ 1274618 h 3814618"/>
              <a:gd name="connsiteX17" fmla="*/ 1034667 w 4544485"/>
              <a:gd name="connsiteY17" fmla="*/ 1191491 h 3814618"/>
              <a:gd name="connsiteX18" fmla="*/ 1025431 w 4544485"/>
              <a:gd name="connsiteY18" fmla="*/ 1163782 h 3814618"/>
              <a:gd name="connsiteX19" fmla="*/ 997722 w 4544485"/>
              <a:gd name="connsiteY19" fmla="*/ 1154545 h 3814618"/>
              <a:gd name="connsiteX20" fmla="*/ 970013 w 4544485"/>
              <a:gd name="connsiteY20" fmla="*/ 1126836 h 3814618"/>
              <a:gd name="connsiteX21" fmla="*/ 914595 w 4544485"/>
              <a:gd name="connsiteY21" fmla="*/ 1108364 h 3814618"/>
              <a:gd name="connsiteX22" fmla="*/ 886885 w 4544485"/>
              <a:gd name="connsiteY22" fmla="*/ 1089891 h 3814618"/>
              <a:gd name="connsiteX23" fmla="*/ 757576 w 4544485"/>
              <a:gd name="connsiteY23" fmla="*/ 1099127 h 3814618"/>
              <a:gd name="connsiteX24" fmla="*/ 674449 w 4544485"/>
              <a:gd name="connsiteY24" fmla="*/ 1173018 h 3814618"/>
              <a:gd name="connsiteX25" fmla="*/ 619031 w 4544485"/>
              <a:gd name="connsiteY25" fmla="*/ 1265382 h 3814618"/>
              <a:gd name="connsiteX26" fmla="*/ 609795 w 4544485"/>
              <a:gd name="connsiteY26" fmla="*/ 1302327 h 3814618"/>
              <a:gd name="connsiteX27" fmla="*/ 591322 w 4544485"/>
              <a:gd name="connsiteY27" fmla="*/ 1357745 h 3814618"/>
              <a:gd name="connsiteX28" fmla="*/ 572849 w 4544485"/>
              <a:gd name="connsiteY28" fmla="*/ 1487055 h 3814618"/>
              <a:gd name="connsiteX29" fmla="*/ 563613 w 4544485"/>
              <a:gd name="connsiteY29" fmla="*/ 1551709 h 3814618"/>
              <a:gd name="connsiteX30" fmla="*/ 545140 w 4544485"/>
              <a:gd name="connsiteY30" fmla="*/ 1607127 h 3814618"/>
              <a:gd name="connsiteX31" fmla="*/ 535904 w 4544485"/>
              <a:gd name="connsiteY31" fmla="*/ 1662545 h 3814618"/>
              <a:gd name="connsiteX32" fmla="*/ 489722 w 4544485"/>
              <a:gd name="connsiteY32" fmla="*/ 1708727 h 3814618"/>
              <a:gd name="connsiteX33" fmla="*/ 452776 w 4544485"/>
              <a:gd name="connsiteY33" fmla="*/ 1717964 h 3814618"/>
              <a:gd name="connsiteX34" fmla="*/ 268049 w 4544485"/>
              <a:gd name="connsiteY34" fmla="*/ 1681018 h 3814618"/>
              <a:gd name="connsiteX35" fmla="*/ 221867 w 4544485"/>
              <a:gd name="connsiteY35" fmla="*/ 1662545 h 3814618"/>
              <a:gd name="connsiteX36" fmla="*/ 92558 w 4544485"/>
              <a:gd name="connsiteY36" fmla="*/ 1570182 h 3814618"/>
              <a:gd name="connsiteX37" fmla="*/ 46376 w 4544485"/>
              <a:gd name="connsiteY37" fmla="*/ 1487055 h 3814618"/>
              <a:gd name="connsiteX38" fmla="*/ 37140 w 4544485"/>
              <a:gd name="connsiteY38" fmla="*/ 1440873 h 3814618"/>
              <a:gd name="connsiteX39" fmla="*/ 27904 w 4544485"/>
              <a:gd name="connsiteY39" fmla="*/ 1385455 h 3814618"/>
              <a:gd name="connsiteX40" fmla="*/ 9431 w 4544485"/>
              <a:gd name="connsiteY40" fmla="*/ 1348509 h 3814618"/>
              <a:gd name="connsiteX41" fmla="*/ 195 w 4544485"/>
              <a:gd name="connsiteY41" fmla="*/ 1062182 h 3814618"/>
              <a:gd name="connsiteX42" fmla="*/ 27904 w 4544485"/>
              <a:gd name="connsiteY42" fmla="*/ 738909 h 3814618"/>
              <a:gd name="connsiteX43" fmla="*/ 55613 w 4544485"/>
              <a:gd name="connsiteY43" fmla="*/ 628073 h 3814618"/>
              <a:gd name="connsiteX44" fmla="*/ 83322 w 4544485"/>
              <a:gd name="connsiteY44" fmla="*/ 544945 h 3814618"/>
              <a:gd name="connsiteX45" fmla="*/ 120267 w 4544485"/>
              <a:gd name="connsiteY45" fmla="*/ 508000 h 3814618"/>
              <a:gd name="connsiteX46" fmla="*/ 157213 w 4544485"/>
              <a:gd name="connsiteY46" fmla="*/ 443345 h 3814618"/>
              <a:gd name="connsiteX47" fmla="*/ 184922 w 4544485"/>
              <a:gd name="connsiteY47" fmla="*/ 424873 h 3814618"/>
              <a:gd name="connsiteX48" fmla="*/ 231104 w 4544485"/>
              <a:gd name="connsiteY48" fmla="*/ 369455 h 3814618"/>
              <a:gd name="connsiteX49" fmla="*/ 268049 w 4544485"/>
              <a:gd name="connsiteY49" fmla="*/ 350982 h 3814618"/>
              <a:gd name="connsiteX50" fmla="*/ 295758 w 4544485"/>
              <a:gd name="connsiteY50" fmla="*/ 314036 h 3814618"/>
              <a:gd name="connsiteX51" fmla="*/ 323467 w 4544485"/>
              <a:gd name="connsiteY51" fmla="*/ 304800 h 3814618"/>
              <a:gd name="connsiteX52" fmla="*/ 351176 w 4544485"/>
              <a:gd name="connsiteY52" fmla="*/ 286327 h 3814618"/>
              <a:gd name="connsiteX53" fmla="*/ 406595 w 4544485"/>
              <a:gd name="connsiteY53" fmla="*/ 267855 h 3814618"/>
              <a:gd name="connsiteX54" fmla="*/ 452776 w 4544485"/>
              <a:gd name="connsiteY54" fmla="*/ 249382 h 3814618"/>
              <a:gd name="connsiteX55" fmla="*/ 517431 w 4544485"/>
              <a:gd name="connsiteY55" fmla="*/ 240145 h 3814618"/>
              <a:gd name="connsiteX56" fmla="*/ 1006958 w 4544485"/>
              <a:gd name="connsiteY56" fmla="*/ 258618 h 3814618"/>
              <a:gd name="connsiteX57" fmla="*/ 1154740 w 4544485"/>
              <a:gd name="connsiteY57" fmla="*/ 277091 h 3814618"/>
              <a:gd name="connsiteX58" fmla="*/ 1228631 w 4544485"/>
              <a:gd name="connsiteY58" fmla="*/ 286327 h 3814618"/>
              <a:gd name="connsiteX59" fmla="*/ 1339467 w 4544485"/>
              <a:gd name="connsiteY59" fmla="*/ 304800 h 3814618"/>
              <a:gd name="connsiteX60" fmla="*/ 1468776 w 4544485"/>
              <a:gd name="connsiteY60" fmla="*/ 314036 h 3814618"/>
              <a:gd name="connsiteX61" fmla="*/ 1542667 w 4544485"/>
              <a:gd name="connsiteY61" fmla="*/ 332509 h 3814618"/>
              <a:gd name="connsiteX62" fmla="*/ 2013722 w 4544485"/>
              <a:gd name="connsiteY62" fmla="*/ 323273 h 3814618"/>
              <a:gd name="connsiteX63" fmla="*/ 2143031 w 4544485"/>
              <a:gd name="connsiteY63" fmla="*/ 277091 h 3814618"/>
              <a:gd name="connsiteX64" fmla="*/ 2189213 w 4544485"/>
              <a:gd name="connsiteY64" fmla="*/ 249382 h 3814618"/>
              <a:gd name="connsiteX65" fmla="*/ 2309285 w 4544485"/>
              <a:gd name="connsiteY65" fmla="*/ 193964 h 3814618"/>
              <a:gd name="connsiteX66" fmla="*/ 2346231 w 4544485"/>
              <a:gd name="connsiteY66" fmla="*/ 157018 h 3814618"/>
              <a:gd name="connsiteX67" fmla="*/ 2410885 w 4544485"/>
              <a:gd name="connsiteY67" fmla="*/ 129309 h 3814618"/>
              <a:gd name="connsiteX68" fmla="*/ 2475540 w 4544485"/>
              <a:gd name="connsiteY68" fmla="*/ 83127 h 3814618"/>
              <a:gd name="connsiteX69" fmla="*/ 2577140 w 4544485"/>
              <a:gd name="connsiteY69" fmla="*/ 36945 h 3814618"/>
              <a:gd name="connsiteX70" fmla="*/ 2660267 w 4544485"/>
              <a:gd name="connsiteY70" fmla="*/ 0 h 3814618"/>
              <a:gd name="connsiteX71" fmla="*/ 2734158 w 4544485"/>
              <a:gd name="connsiteY71" fmla="*/ 9236 h 3814618"/>
              <a:gd name="connsiteX72" fmla="*/ 2771104 w 4544485"/>
              <a:gd name="connsiteY72" fmla="*/ 64655 h 3814618"/>
              <a:gd name="connsiteX73" fmla="*/ 2808049 w 4544485"/>
              <a:gd name="connsiteY73" fmla="*/ 157018 h 3814618"/>
              <a:gd name="connsiteX74" fmla="*/ 2844995 w 4544485"/>
              <a:gd name="connsiteY74" fmla="*/ 240145 h 3814618"/>
              <a:gd name="connsiteX75" fmla="*/ 2826522 w 4544485"/>
              <a:gd name="connsiteY75" fmla="*/ 683491 h 3814618"/>
              <a:gd name="connsiteX76" fmla="*/ 2789576 w 4544485"/>
              <a:gd name="connsiteY76" fmla="*/ 775855 h 3814618"/>
              <a:gd name="connsiteX77" fmla="*/ 2771104 w 4544485"/>
              <a:gd name="connsiteY77" fmla="*/ 822036 h 3814618"/>
              <a:gd name="connsiteX78" fmla="*/ 2743395 w 4544485"/>
              <a:gd name="connsiteY78" fmla="*/ 868218 h 3814618"/>
              <a:gd name="connsiteX79" fmla="*/ 2724922 w 4544485"/>
              <a:gd name="connsiteY79" fmla="*/ 895927 h 3814618"/>
              <a:gd name="connsiteX80" fmla="*/ 2660267 w 4544485"/>
              <a:gd name="connsiteY80" fmla="*/ 997527 h 3814618"/>
              <a:gd name="connsiteX81" fmla="*/ 2632558 w 4544485"/>
              <a:gd name="connsiteY81" fmla="*/ 1062182 h 3814618"/>
              <a:gd name="connsiteX82" fmla="*/ 2586376 w 4544485"/>
              <a:gd name="connsiteY82" fmla="*/ 1136073 h 3814618"/>
              <a:gd name="connsiteX83" fmla="*/ 2549431 w 4544485"/>
              <a:gd name="connsiteY83" fmla="*/ 1265382 h 3814618"/>
              <a:gd name="connsiteX84" fmla="*/ 2558667 w 4544485"/>
              <a:gd name="connsiteY84" fmla="*/ 1459345 h 3814618"/>
              <a:gd name="connsiteX85" fmla="*/ 2567904 w 4544485"/>
              <a:gd name="connsiteY85" fmla="*/ 1496291 h 3814618"/>
              <a:gd name="connsiteX86" fmla="*/ 2715685 w 4544485"/>
              <a:gd name="connsiteY86" fmla="*/ 1588655 h 3814618"/>
              <a:gd name="connsiteX87" fmla="*/ 2789576 w 4544485"/>
              <a:gd name="connsiteY87" fmla="*/ 1616364 h 3814618"/>
              <a:gd name="connsiteX88" fmla="*/ 2909649 w 4544485"/>
              <a:gd name="connsiteY88" fmla="*/ 1653309 h 3814618"/>
              <a:gd name="connsiteX89" fmla="*/ 2955831 w 4544485"/>
              <a:gd name="connsiteY89" fmla="*/ 1671782 h 3814618"/>
              <a:gd name="connsiteX90" fmla="*/ 3029722 w 4544485"/>
              <a:gd name="connsiteY90" fmla="*/ 1681018 h 3814618"/>
              <a:gd name="connsiteX91" fmla="*/ 3306813 w 4544485"/>
              <a:gd name="connsiteY91" fmla="*/ 1671782 h 3814618"/>
              <a:gd name="connsiteX92" fmla="*/ 3334522 w 4544485"/>
              <a:gd name="connsiteY92" fmla="*/ 1653309 h 3814618"/>
              <a:gd name="connsiteX93" fmla="*/ 3380704 w 4544485"/>
              <a:gd name="connsiteY93" fmla="*/ 1616364 h 3814618"/>
              <a:gd name="connsiteX94" fmla="*/ 3408413 w 4544485"/>
              <a:gd name="connsiteY94" fmla="*/ 1588655 h 3814618"/>
              <a:gd name="connsiteX95" fmla="*/ 3445358 w 4544485"/>
              <a:gd name="connsiteY95" fmla="*/ 1570182 h 3814618"/>
              <a:gd name="connsiteX96" fmla="*/ 3491540 w 4544485"/>
              <a:gd name="connsiteY96" fmla="*/ 1505527 h 3814618"/>
              <a:gd name="connsiteX97" fmla="*/ 3565431 w 4544485"/>
              <a:gd name="connsiteY97" fmla="*/ 1431636 h 3814618"/>
              <a:gd name="connsiteX98" fmla="*/ 3574667 w 4544485"/>
              <a:gd name="connsiteY98" fmla="*/ 1394691 h 3814618"/>
              <a:gd name="connsiteX99" fmla="*/ 3602376 w 4544485"/>
              <a:gd name="connsiteY99" fmla="*/ 1376218 h 3814618"/>
              <a:gd name="connsiteX100" fmla="*/ 3620849 w 4544485"/>
              <a:gd name="connsiteY100" fmla="*/ 1348509 h 3814618"/>
              <a:gd name="connsiteX101" fmla="*/ 3648558 w 4544485"/>
              <a:gd name="connsiteY101" fmla="*/ 1293091 h 3814618"/>
              <a:gd name="connsiteX102" fmla="*/ 3676267 w 4544485"/>
              <a:gd name="connsiteY102" fmla="*/ 1274618 h 3814618"/>
              <a:gd name="connsiteX103" fmla="*/ 3750158 w 4544485"/>
              <a:gd name="connsiteY103" fmla="*/ 1209964 h 3814618"/>
              <a:gd name="connsiteX104" fmla="*/ 3777867 w 4544485"/>
              <a:gd name="connsiteY104" fmla="*/ 1191491 h 3814618"/>
              <a:gd name="connsiteX105" fmla="*/ 3805576 w 4544485"/>
              <a:gd name="connsiteY105" fmla="*/ 1163782 h 3814618"/>
              <a:gd name="connsiteX106" fmla="*/ 3842522 w 4544485"/>
              <a:gd name="connsiteY106" fmla="*/ 1154545 h 3814618"/>
              <a:gd name="connsiteX107" fmla="*/ 3870231 w 4544485"/>
              <a:gd name="connsiteY107" fmla="*/ 1136073 h 3814618"/>
              <a:gd name="connsiteX108" fmla="*/ 4110376 w 4544485"/>
              <a:gd name="connsiteY108" fmla="*/ 1136073 h 3814618"/>
              <a:gd name="connsiteX109" fmla="*/ 4156558 w 4544485"/>
              <a:gd name="connsiteY109" fmla="*/ 1145309 h 3814618"/>
              <a:gd name="connsiteX110" fmla="*/ 4295104 w 4544485"/>
              <a:gd name="connsiteY110" fmla="*/ 1228436 h 3814618"/>
              <a:gd name="connsiteX111" fmla="*/ 4359758 w 4544485"/>
              <a:gd name="connsiteY111" fmla="*/ 1293091 h 3814618"/>
              <a:gd name="connsiteX112" fmla="*/ 4387467 w 4544485"/>
              <a:gd name="connsiteY112" fmla="*/ 1339273 h 3814618"/>
              <a:gd name="connsiteX113" fmla="*/ 4396704 w 4544485"/>
              <a:gd name="connsiteY113" fmla="*/ 1366982 h 3814618"/>
              <a:gd name="connsiteX114" fmla="*/ 4452122 w 4544485"/>
              <a:gd name="connsiteY114" fmla="*/ 1477818 h 3814618"/>
              <a:gd name="connsiteX115" fmla="*/ 4479831 w 4544485"/>
              <a:gd name="connsiteY115" fmla="*/ 1560945 h 3814618"/>
              <a:gd name="connsiteX116" fmla="*/ 4489067 w 4544485"/>
              <a:gd name="connsiteY116" fmla="*/ 1588655 h 3814618"/>
              <a:gd name="connsiteX117" fmla="*/ 4516776 w 4544485"/>
              <a:gd name="connsiteY117" fmla="*/ 1662545 h 3814618"/>
              <a:gd name="connsiteX118" fmla="*/ 4526013 w 4544485"/>
              <a:gd name="connsiteY118" fmla="*/ 1736436 h 3814618"/>
              <a:gd name="connsiteX119" fmla="*/ 4544485 w 4544485"/>
              <a:gd name="connsiteY119" fmla="*/ 1865745 h 3814618"/>
              <a:gd name="connsiteX120" fmla="*/ 4535249 w 4544485"/>
              <a:gd name="connsiteY120" fmla="*/ 2198255 h 3814618"/>
              <a:gd name="connsiteX121" fmla="*/ 4442885 w 4544485"/>
              <a:gd name="connsiteY121" fmla="*/ 2392218 h 3814618"/>
              <a:gd name="connsiteX122" fmla="*/ 4415176 w 4544485"/>
              <a:gd name="connsiteY122" fmla="*/ 2419927 h 3814618"/>
              <a:gd name="connsiteX123" fmla="*/ 4387467 w 4544485"/>
              <a:gd name="connsiteY123" fmla="*/ 2466109 h 3814618"/>
              <a:gd name="connsiteX124" fmla="*/ 4350522 w 4544485"/>
              <a:gd name="connsiteY124" fmla="*/ 2503055 h 3814618"/>
              <a:gd name="connsiteX125" fmla="*/ 4322813 w 4544485"/>
              <a:gd name="connsiteY125" fmla="*/ 2549236 h 3814618"/>
              <a:gd name="connsiteX126" fmla="*/ 4258158 w 4544485"/>
              <a:gd name="connsiteY126" fmla="*/ 2623127 h 3814618"/>
              <a:gd name="connsiteX127" fmla="*/ 4239685 w 4544485"/>
              <a:gd name="connsiteY127" fmla="*/ 2660073 h 3814618"/>
              <a:gd name="connsiteX128" fmla="*/ 4221213 w 4544485"/>
              <a:gd name="connsiteY128" fmla="*/ 2706255 h 3814618"/>
              <a:gd name="connsiteX129" fmla="*/ 4193504 w 4544485"/>
              <a:gd name="connsiteY129" fmla="*/ 2733964 h 3814618"/>
              <a:gd name="connsiteX130" fmla="*/ 4156558 w 4544485"/>
              <a:gd name="connsiteY130" fmla="*/ 2835564 h 3814618"/>
              <a:gd name="connsiteX131" fmla="*/ 4138085 w 4544485"/>
              <a:gd name="connsiteY131" fmla="*/ 2890982 h 3814618"/>
              <a:gd name="connsiteX132" fmla="*/ 4119613 w 4544485"/>
              <a:gd name="connsiteY132" fmla="*/ 2937164 h 3814618"/>
              <a:gd name="connsiteX133" fmla="*/ 4101140 w 4544485"/>
              <a:gd name="connsiteY133" fmla="*/ 3029527 h 3814618"/>
              <a:gd name="connsiteX134" fmla="*/ 4091904 w 4544485"/>
              <a:gd name="connsiteY134" fmla="*/ 3075709 h 3814618"/>
              <a:gd name="connsiteX135" fmla="*/ 4101140 w 4544485"/>
              <a:gd name="connsiteY135" fmla="*/ 3306618 h 3814618"/>
              <a:gd name="connsiteX136" fmla="*/ 4110376 w 4544485"/>
              <a:gd name="connsiteY136" fmla="*/ 3334327 h 3814618"/>
              <a:gd name="connsiteX137" fmla="*/ 4128849 w 4544485"/>
              <a:gd name="connsiteY137" fmla="*/ 3362036 h 3814618"/>
              <a:gd name="connsiteX138" fmla="*/ 4147322 w 4544485"/>
              <a:gd name="connsiteY138" fmla="*/ 3426691 h 3814618"/>
              <a:gd name="connsiteX139" fmla="*/ 4175031 w 4544485"/>
              <a:gd name="connsiteY139" fmla="*/ 3472873 h 3814618"/>
              <a:gd name="connsiteX140" fmla="*/ 4184267 w 4544485"/>
              <a:gd name="connsiteY140" fmla="*/ 3500582 h 3814618"/>
              <a:gd name="connsiteX141" fmla="*/ 4211976 w 4544485"/>
              <a:gd name="connsiteY141" fmla="*/ 3509818 h 38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544485" h="3814618">
                <a:moveTo>
                  <a:pt x="1265576" y="3814618"/>
                </a:moveTo>
                <a:cubicBezTo>
                  <a:pt x="1262497" y="3796145"/>
                  <a:pt x="1258988" y="3777739"/>
                  <a:pt x="1256340" y="3759200"/>
                </a:cubicBezTo>
                <a:cubicBezTo>
                  <a:pt x="1252830" y="3734627"/>
                  <a:pt x="1251678" y="3709706"/>
                  <a:pt x="1247104" y="3685309"/>
                </a:cubicBezTo>
                <a:cubicBezTo>
                  <a:pt x="1242425" y="3660355"/>
                  <a:pt x="1234789" y="3636048"/>
                  <a:pt x="1228631" y="3611418"/>
                </a:cubicBezTo>
                <a:cubicBezTo>
                  <a:pt x="1225552" y="3583709"/>
                  <a:pt x="1220309" y="3556156"/>
                  <a:pt x="1219395" y="3528291"/>
                </a:cubicBezTo>
                <a:cubicBezTo>
                  <a:pt x="1214148" y="3368250"/>
                  <a:pt x="1215583" y="3208035"/>
                  <a:pt x="1210158" y="3048000"/>
                </a:cubicBezTo>
                <a:cubicBezTo>
                  <a:pt x="1209420" y="3026242"/>
                  <a:pt x="1204501" y="3004819"/>
                  <a:pt x="1200922" y="2983345"/>
                </a:cubicBezTo>
                <a:cubicBezTo>
                  <a:pt x="1195061" y="2948182"/>
                  <a:pt x="1190749" y="2933418"/>
                  <a:pt x="1182449" y="2900218"/>
                </a:cubicBezTo>
                <a:cubicBezTo>
                  <a:pt x="1160803" y="2532229"/>
                  <a:pt x="1189127" y="2918920"/>
                  <a:pt x="1154740" y="2632364"/>
                </a:cubicBezTo>
                <a:cubicBezTo>
                  <a:pt x="1149957" y="2592507"/>
                  <a:pt x="1148838" y="2552295"/>
                  <a:pt x="1145504" y="2512291"/>
                </a:cubicBezTo>
                <a:cubicBezTo>
                  <a:pt x="1127599" y="2297433"/>
                  <a:pt x="1144623" y="2536035"/>
                  <a:pt x="1127031" y="2272145"/>
                </a:cubicBezTo>
                <a:cubicBezTo>
                  <a:pt x="1130110" y="2179782"/>
                  <a:pt x="1131871" y="2087365"/>
                  <a:pt x="1136267" y="1995055"/>
                </a:cubicBezTo>
                <a:cubicBezTo>
                  <a:pt x="1138030" y="1958023"/>
                  <a:pt x="1145504" y="1921292"/>
                  <a:pt x="1145504" y="1884218"/>
                </a:cubicBezTo>
                <a:cubicBezTo>
                  <a:pt x="1145504" y="1757950"/>
                  <a:pt x="1141635" y="1631681"/>
                  <a:pt x="1136267" y="1505527"/>
                </a:cubicBezTo>
                <a:cubicBezTo>
                  <a:pt x="1135471" y="1486816"/>
                  <a:pt x="1129879" y="1468619"/>
                  <a:pt x="1127031" y="1450109"/>
                </a:cubicBezTo>
                <a:cubicBezTo>
                  <a:pt x="1123475" y="1426995"/>
                  <a:pt x="1112264" y="1328820"/>
                  <a:pt x="1099322" y="1311564"/>
                </a:cubicBezTo>
                <a:lnTo>
                  <a:pt x="1071613" y="1274618"/>
                </a:lnTo>
                <a:cubicBezTo>
                  <a:pt x="1023952" y="1131637"/>
                  <a:pt x="1078580" y="1279317"/>
                  <a:pt x="1034667" y="1191491"/>
                </a:cubicBezTo>
                <a:cubicBezTo>
                  <a:pt x="1030313" y="1182783"/>
                  <a:pt x="1032315" y="1170666"/>
                  <a:pt x="1025431" y="1163782"/>
                </a:cubicBezTo>
                <a:cubicBezTo>
                  <a:pt x="1018547" y="1156898"/>
                  <a:pt x="1006958" y="1157624"/>
                  <a:pt x="997722" y="1154545"/>
                </a:cubicBezTo>
                <a:cubicBezTo>
                  <a:pt x="988486" y="1145309"/>
                  <a:pt x="981431" y="1133179"/>
                  <a:pt x="970013" y="1126836"/>
                </a:cubicBezTo>
                <a:cubicBezTo>
                  <a:pt x="952992" y="1117380"/>
                  <a:pt x="914595" y="1108364"/>
                  <a:pt x="914595" y="1108364"/>
                </a:cubicBezTo>
                <a:cubicBezTo>
                  <a:pt x="905358" y="1102206"/>
                  <a:pt x="897279" y="1093789"/>
                  <a:pt x="886885" y="1089891"/>
                </a:cubicBezTo>
                <a:cubicBezTo>
                  <a:pt x="834559" y="1070269"/>
                  <a:pt x="816812" y="1085964"/>
                  <a:pt x="757576" y="1099127"/>
                </a:cubicBezTo>
                <a:cubicBezTo>
                  <a:pt x="704145" y="1134749"/>
                  <a:pt x="705221" y="1125151"/>
                  <a:pt x="674449" y="1173018"/>
                </a:cubicBezTo>
                <a:cubicBezTo>
                  <a:pt x="655033" y="1203220"/>
                  <a:pt x="619031" y="1265382"/>
                  <a:pt x="619031" y="1265382"/>
                </a:cubicBezTo>
                <a:cubicBezTo>
                  <a:pt x="615952" y="1277697"/>
                  <a:pt x="613443" y="1290168"/>
                  <a:pt x="609795" y="1302327"/>
                </a:cubicBezTo>
                <a:cubicBezTo>
                  <a:pt x="604200" y="1320978"/>
                  <a:pt x="595141" y="1338651"/>
                  <a:pt x="591322" y="1357745"/>
                </a:cubicBezTo>
                <a:cubicBezTo>
                  <a:pt x="582783" y="1400440"/>
                  <a:pt x="579007" y="1443952"/>
                  <a:pt x="572849" y="1487055"/>
                </a:cubicBezTo>
                <a:cubicBezTo>
                  <a:pt x="569770" y="1508606"/>
                  <a:pt x="570497" y="1531056"/>
                  <a:pt x="563613" y="1551709"/>
                </a:cubicBezTo>
                <a:lnTo>
                  <a:pt x="545140" y="1607127"/>
                </a:lnTo>
                <a:cubicBezTo>
                  <a:pt x="542061" y="1625600"/>
                  <a:pt x="541826" y="1644779"/>
                  <a:pt x="535904" y="1662545"/>
                </a:cubicBezTo>
                <a:cubicBezTo>
                  <a:pt x="529062" y="1683072"/>
                  <a:pt x="508880" y="1700516"/>
                  <a:pt x="489722" y="1708727"/>
                </a:cubicBezTo>
                <a:cubicBezTo>
                  <a:pt x="478054" y="1713728"/>
                  <a:pt x="465091" y="1714885"/>
                  <a:pt x="452776" y="1717964"/>
                </a:cubicBezTo>
                <a:cubicBezTo>
                  <a:pt x="391200" y="1705649"/>
                  <a:pt x="329110" y="1695673"/>
                  <a:pt x="268049" y="1681018"/>
                </a:cubicBezTo>
                <a:cubicBezTo>
                  <a:pt x="251927" y="1677149"/>
                  <a:pt x="235662" y="1671742"/>
                  <a:pt x="221867" y="1662545"/>
                </a:cubicBezTo>
                <a:cubicBezTo>
                  <a:pt x="36260" y="1538808"/>
                  <a:pt x="193577" y="1620691"/>
                  <a:pt x="92558" y="1570182"/>
                </a:cubicBezTo>
                <a:cubicBezTo>
                  <a:pt x="64261" y="1532452"/>
                  <a:pt x="60486" y="1534088"/>
                  <a:pt x="46376" y="1487055"/>
                </a:cubicBezTo>
                <a:cubicBezTo>
                  <a:pt x="41865" y="1472018"/>
                  <a:pt x="39948" y="1456319"/>
                  <a:pt x="37140" y="1440873"/>
                </a:cubicBezTo>
                <a:cubicBezTo>
                  <a:pt x="33790" y="1422448"/>
                  <a:pt x="33285" y="1403393"/>
                  <a:pt x="27904" y="1385455"/>
                </a:cubicBezTo>
                <a:cubicBezTo>
                  <a:pt x="23948" y="1372267"/>
                  <a:pt x="15589" y="1360824"/>
                  <a:pt x="9431" y="1348509"/>
                </a:cubicBezTo>
                <a:cubicBezTo>
                  <a:pt x="6352" y="1253067"/>
                  <a:pt x="-1320" y="1157662"/>
                  <a:pt x="195" y="1062182"/>
                </a:cubicBezTo>
                <a:cubicBezTo>
                  <a:pt x="4329" y="801734"/>
                  <a:pt x="-11077" y="855843"/>
                  <a:pt x="27904" y="738909"/>
                </a:cubicBezTo>
                <a:cubicBezTo>
                  <a:pt x="43274" y="646684"/>
                  <a:pt x="28168" y="719557"/>
                  <a:pt x="55613" y="628073"/>
                </a:cubicBezTo>
                <a:cubicBezTo>
                  <a:pt x="64009" y="600087"/>
                  <a:pt x="66484" y="570203"/>
                  <a:pt x="83322" y="544945"/>
                </a:cubicBezTo>
                <a:cubicBezTo>
                  <a:pt x="92983" y="530454"/>
                  <a:pt x="107952" y="520315"/>
                  <a:pt x="120267" y="508000"/>
                </a:cubicBezTo>
                <a:cubicBezTo>
                  <a:pt x="130835" y="476298"/>
                  <a:pt x="129255" y="471303"/>
                  <a:pt x="157213" y="443345"/>
                </a:cubicBezTo>
                <a:cubicBezTo>
                  <a:pt x="165062" y="435496"/>
                  <a:pt x="175686" y="431030"/>
                  <a:pt x="184922" y="424873"/>
                </a:cubicBezTo>
                <a:cubicBezTo>
                  <a:pt x="199652" y="402779"/>
                  <a:pt x="208476" y="385618"/>
                  <a:pt x="231104" y="369455"/>
                </a:cubicBezTo>
                <a:cubicBezTo>
                  <a:pt x="242308" y="361452"/>
                  <a:pt x="255734" y="357140"/>
                  <a:pt x="268049" y="350982"/>
                </a:cubicBezTo>
                <a:cubicBezTo>
                  <a:pt x="277285" y="338667"/>
                  <a:pt x="283932" y="323891"/>
                  <a:pt x="295758" y="314036"/>
                </a:cubicBezTo>
                <a:cubicBezTo>
                  <a:pt x="303237" y="307803"/>
                  <a:pt x="314759" y="309154"/>
                  <a:pt x="323467" y="304800"/>
                </a:cubicBezTo>
                <a:cubicBezTo>
                  <a:pt x="333396" y="299836"/>
                  <a:pt x="341032" y="290835"/>
                  <a:pt x="351176" y="286327"/>
                </a:cubicBezTo>
                <a:cubicBezTo>
                  <a:pt x="368970" y="278419"/>
                  <a:pt x="388516" y="275087"/>
                  <a:pt x="406595" y="267855"/>
                </a:cubicBezTo>
                <a:cubicBezTo>
                  <a:pt x="421989" y="261697"/>
                  <a:pt x="436691" y="253403"/>
                  <a:pt x="452776" y="249382"/>
                </a:cubicBezTo>
                <a:cubicBezTo>
                  <a:pt x="473896" y="244102"/>
                  <a:pt x="495879" y="243224"/>
                  <a:pt x="517431" y="240145"/>
                </a:cubicBezTo>
                <a:cubicBezTo>
                  <a:pt x="680607" y="246303"/>
                  <a:pt x="843940" y="249168"/>
                  <a:pt x="1006958" y="258618"/>
                </a:cubicBezTo>
                <a:cubicBezTo>
                  <a:pt x="1056519" y="261491"/>
                  <a:pt x="1105479" y="270933"/>
                  <a:pt x="1154740" y="277091"/>
                </a:cubicBezTo>
                <a:cubicBezTo>
                  <a:pt x="1179370" y="280170"/>
                  <a:pt x="1204291" y="281459"/>
                  <a:pt x="1228631" y="286327"/>
                </a:cubicBezTo>
                <a:cubicBezTo>
                  <a:pt x="1269878" y="294577"/>
                  <a:pt x="1295718" y="300634"/>
                  <a:pt x="1339467" y="304800"/>
                </a:cubicBezTo>
                <a:cubicBezTo>
                  <a:pt x="1382485" y="308897"/>
                  <a:pt x="1425673" y="310957"/>
                  <a:pt x="1468776" y="314036"/>
                </a:cubicBezTo>
                <a:cubicBezTo>
                  <a:pt x="1493406" y="320194"/>
                  <a:pt x="1517362" y="330457"/>
                  <a:pt x="1542667" y="332509"/>
                </a:cubicBezTo>
                <a:cubicBezTo>
                  <a:pt x="1787502" y="352360"/>
                  <a:pt x="1790822" y="343536"/>
                  <a:pt x="2013722" y="323273"/>
                </a:cubicBezTo>
                <a:cubicBezTo>
                  <a:pt x="2048063" y="311826"/>
                  <a:pt x="2113095" y="290908"/>
                  <a:pt x="2143031" y="277091"/>
                </a:cubicBezTo>
                <a:cubicBezTo>
                  <a:pt x="2159331" y="269568"/>
                  <a:pt x="2173156" y="257411"/>
                  <a:pt x="2189213" y="249382"/>
                </a:cubicBezTo>
                <a:cubicBezTo>
                  <a:pt x="2215995" y="235991"/>
                  <a:pt x="2282975" y="212381"/>
                  <a:pt x="2309285" y="193964"/>
                </a:cubicBezTo>
                <a:cubicBezTo>
                  <a:pt x="2323553" y="183976"/>
                  <a:pt x="2331537" y="166369"/>
                  <a:pt x="2346231" y="157018"/>
                </a:cubicBezTo>
                <a:cubicBezTo>
                  <a:pt x="2366012" y="144430"/>
                  <a:pt x="2390527" y="140942"/>
                  <a:pt x="2410885" y="129309"/>
                </a:cubicBezTo>
                <a:cubicBezTo>
                  <a:pt x="2433880" y="116169"/>
                  <a:pt x="2453196" y="97346"/>
                  <a:pt x="2475540" y="83127"/>
                </a:cubicBezTo>
                <a:cubicBezTo>
                  <a:pt x="2496498" y="69790"/>
                  <a:pt x="2562771" y="43477"/>
                  <a:pt x="2577140" y="36945"/>
                </a:cubicBezTo>
                <a:cubicBezTo>
                  <a:pt x="2672048" y="-6195"/>
                  <a:pt x="2549361" y="44363"/>
                  <a:pt x="2660267" y="0"/>
                </a:cubicBezTo>
                <a:cubicBezTo>
                  <a:pt x="2684897" y="3079"/>
                  <a:pt x="2712717" y="-3271"/>
                  <a:pt x="2734158" y="9236"/>
                </a:cubicBezTo>
                <a:cubicBezTo>
                  <a:pt x="2753335" y="20423"/>
                  <a:pt x="2761175" y="44797"/>
                  <a:pt x="2771104" y="64655"/>
                </a:cubicBezTo>
                <a:cubicBezTo>
                  <a:pt x="2785933" y="94314"/>
                  <a:pt x="2793220" y="127359"/>
                  <a:pt x="2808049" y="157018"/>
                </a:cubicBezTo>
                <a:cubicBezTo>
                  <a:pt x="2840112" y="221144"/>
                  <a:pt x="2829227" y="192843"/>
                  <a:pt x="2844995" y="240145"/>
                </a:cubicBezTo>
                <a:cubicBezTo>
                  <a:pt x="2838837" y="387927"/>
                  <a:pt x="2841742" y="536366"/>
                  <a:pt x="2826522" y="683491"/>
                </a:cubicBezTo>
                <a:cubicBezTo>
                  <a:pt x="2823110" y="716475"/>
                  <a:pt x="2801891" y="745067"/>
                  <a:pt x="2789576" y="775855"/>
                </a:cubicBezTo>
                <a:cubicBezTo>
                  <a:pt x="2783419" y="791249"/>
                  <a:pt x="2779634" y="807819"/>
                  <a:pt x="2771104" y="822036"/>
                </a:cubicBezTo>
                <a:cubicBezTo>
                  <a:pt x="2761868" y="837430"/>
                  <a:pt x="2752910" y="852994"/>
                  <a:pt x="2743395" y="868218"/>
                </a:cubicBezTo>
                <a:cubicBezTo>
                  <a:pt x="2737512" y="877631"/>
                  <a:pt x="2729886" y="885998"/>
                  <a:pt x="2724922" y="895927"/>
                </a:cubicBezTo>
                <a:cubicBezTo>
                  <a:pt x="2680391" y="984988"/>
                  <a:pt x="2741904" y="899564"/>
                  <a:pt x="2660267" y="997527"/>
                </a:cubicBezTo>
                <a:cubicBezTo>
                  <a:pt x="2650264" y="1027538"/>
                  <a:pt x="2650313" y="1031745"/>
                  <a:pt x="2632558" y="1062182"/>
                </a:cubicBezTo>
                <a:cubicBezTo>
                  <a:pt x="2617923" y="1087271"/>
                  <a:pt x="2600146" y="1110499"/>
                  <a:pt x="2586376" y="1136073"/>
                </a:cubicBezTo>
                <a:cubicBezTo>
                  <a:pt x="2564930" y="1175901"/>
                  <a:pt x="2558160" y="1221735"/>
                  <a:pt x="2549431" y="1265382"/>
                </a:cubicBezTo>
                <a:cubicBezTo>
                  <a:pt x="2552510" y="1330036"/>
                  <a:pt x="2553505" y="1394824"/>
                  <a:pt x="2558667" y="1459345"/>
                </a:cubicBezTo>
                <a:cubicBezTo>
                  <a:pt x="2559679" y="1471999"/>
                  <a:pt x="2559326" y="1486933"/>
                  <a:pt x="2567904" y="1496291"/>
                </a:cubicBezTo>
                <a:cubicBezTo>
                  <a:pt x="2638923" y="1573767"/>
                  <a:pt x="2640913" y="1561951"/>
                  <a:pt x="2715685" y="1588655"/>
                </a:cubicBezTo>
                <a:cubicBezTo>
                  <a:pt x="2740458" y="1597502"/>
                  <a:pt x="2764803" y="1607517"/>
                  <a:pt x="2789576" y="1616364"/>
                </a:cubicBezTo>
                <a:cubicBezTo>
                  <a:pt x="2934456" y="1668106"/>
                  <a:pt x="2747773" y="1599349"/>
                  <a:pt x="2909649" y="1653309"/>
                </a:cubicBezTo>
                <a:cubicBezTo>
                  <a:pt x="2925378" y="1658552"/>
                  <a:pt x="2939676" y="1668054"/>
                  <a:pt x="2955831" y="1671782"/>
                </a:cubicBezTo>
                <a:cubicBezTo>
                  <a:pt x="2980017" y="1677363"/>
                  <a:pt x="3005092" y="1677939"/>
                  <a:pt x="3029722" y="1681018"/>
                </a:cubicBezTo>
                <a:cubicBezTo>
                  <a:pt x="3122086" y="1677939"/>
                  <a:pt x="3214778" y="1680149"/>
                  <a:pt x="3306813" y="1671782"/>
                </a:cubicBezTo>
                <a:cubicBezTo>
                  <a:pt x="3317868" y="1670777"/>
                  <a:pt x="3325641" y="1659969"/>
                  <a:pt x="3334522" y="1653309"/>
                </a:cubicBezTo>
                <a:cubicBezTo>
                  <a:pt x="3350293" y="1641481"/>
                  <a:pt x="3365868" y="1629346"/>
                  <a:pt x="3380704" y="1616364"/>
                </a:cubicBezTo>
                <a:cubicBezTo>
                  <a:pt x="3390534" y="1607763"/>
                  <a:pt x="3397784" y="1596247"/>
                  <a:pt x="3408413" y="1588655"/>
                </a:cubicBezTo>
                <a:cubicBezTo>
                  <a:pt x="3419617" y="1580652"/>
                  <a:pt x="3433043" y="1576340"/>
                  <a:pt x="3445358" y="1570182"/>
                </a:cubicBezTo>
                <a:cubicBezTo>
                  <a:pt x="3457681" y="1551698"/>
                  <a:pt x="3477541" y="1520799"/>
                  <a:pt x="3491540" y="1505527"/>
                </a:cubicBezTo>
                <a:cubicBezTo>
                  <a:pt x="3515077" y="1479850"/>
                  <a:pt x="3565431" y="1431636"/>
                  <a:pt x="3565431" y="1431636"/>
                </a:cubicBezTo>
                <a:cubicBezTo>
                  <a:pt x="3568510" y="1419321"/>
                  <a:pt x="3567626" y="1405253"/>
                  <a:pt x="3574667" y="1394691"/>
                </a:cubicBezTo>
                <a:cubicBezTo>
                  <a:pt x="3580825" y="1385455"/>
                  <a:pt x="3594527" y="1384067"/>
                  <a:pt x="3602376" y="1376218"/>
                </a:cubicBezTo>
                <a:cubicBezTo>
                  <a:pt x="3610225" y="1368369"/>
                  <a:pt x="3614691" y="1357745"/>
                  <a:pt x="3620849" y="1348509"/>
                </a:cubicBezTo>
                <a:cubicBezTo>
                  <a:pt x="3628361" y="1325971"/>
                  <a:pt x="3630652" y="1310997"/>
                  <a:pt x="3648558" y="1293091"/>
                </a:cubicBezTo>
                <a:cubicBezTo>
                  <a:pt x="3656407" y="1285242"/>
                  <a:pt x="3668418" y="1282467"/>
                  <a:pt x="3676267" y="1274618"/>
                </a:cubicBezTo>
                <a:cubicBezTo>
                  <a:pt x="3752347" y="1198538"/>
                  <a:pt x="3646928" y="1274483"/>
                  <a:pt x="3750158" y="1209964"/>
                </a:cubicBezTo>
                <a:cubicBezTo>
                  <a:pt x="3759571" y="1204081"/>
                  <a:pt x="3769339" y="1198598"/>
                  <a:pt x="3777867" y="1191491"/>
                </a:cubicBezTo>
                <a:cubicBezTo>
                  <a:pt x="3787902" y="1183129"/>
                  <a:pt x="3794235" y="1170263"/>
                  <a:pt x="3805576" y="1163782"/>
                </a:cubicBezTo>
                <a:cubicBezTo>
                  <a:pt x="3816598" y="1157484"/>
                  <a:pt x="3830207" y="1157624"/>
                  <a:pt x="3842522" y="1154545"/>
                </a:cubicBezTo>
                <a:cubicBezTo>
                  <a:pt x="3851758" y="1148388"/>
                  <a:pt x="3859837" y="1139971"/>
                  <a:pt x="3870231" y="1136073"/>
                </a:cubicBezTo>
                <a:cubicBezTo>
                  <a:pt x="3934482" y="1111979"/>
                  <a:pt x="4087925" y="1135004"/>
                  <a:pt x="4110376" y="1136073"/>
                </a:cubicBezTo>
                <a:cubicBezTo>
                  <a:pt x="4125770" y="1139152"/>
                  <a:pt x="4142684" y="1137964"/>
                  <a:pt x="4156558" y="1145309"/>
                </a:cubicBezTo>
                <a:cubicBezTo>
                  <a:pt x="4358750" y="1252351"/>
                  <a:pt x="4207016" y="1199074"/>
                  <a:pt x="4295104" y="1228436"/>
                </a:cubicBezTo>
                <a:cubicBezTo>
                  <a:pt x="4351275" y="1312695"/>
                  <a:pt x="4257377" y="1177912"/>
                  <a:pt x="4359758" y="1293091"/>
                </a:cubicBezTo>
                <a:cubicBezTo>
                  <a:pt x="4371685" y="1306509"/>
                  <a:pt x="4379438" y="1323216"/>
                  <a:pt x="4387467" y="1339273"/>
                </a:cubicBezTo>
                <a:cubicBezTo>
                  <a:pt x="4391821" y="1347981"/>
                  <a:pt x="4392587" y="1358159"/>
                  <a:pt x="4396704" y="1366982"/>
                </a:cubicBezTo>
                <a:cubicBezTo>
                  <a:pt x="4414172" y="1404413"/>
                  <a:pt x="4439060" y="1438632"/>
                  <a:pt x="4452122" y="1477818"/>
                </a:cubicBezTo>
                <a:lnTo>
                  <a:pt x="4479831" y="1560945"/>
                </a:lnTo>
                <a:cubicBezTo>
                  <a:pt x="4482910" y="1570182"/>
                  <a:pt x="4485648" y="1579539"/>
                  <a:pt x="4489067" y="1588655"/>
                </a:cubicBezTo>
                <a:lnTo>
                  <a:pt x="4516776" y="1662545"/>
                </a:lnTo>
                <a:cubicBezTo>
                  <a:pt x="4519855" y="1687175"/>
                  <a:pt x="4522659" y="1711842"/>
                  <a:pt x="4526013" y="1736436"/>
                </a:cubicBezTo>
                <a:cubicBezTo>
                  <a:pt x="4531896" y="1779577"/>
                  <a:pt x="4544485" y="1865745"/>
                  <a:pt x="4544485" y="1865745"/>
                </a:cubicBezTo>
                <a:cubicBezTo>
                  <a:pt x="4541406" y="1976582"/>
                  <a:pt x="4542966" y="2087644"/>
                  <a:pt x="4535249" y="2198255"/>
                </a:cubicBezTo>
                <a:cubicBezTo>
                  <a:pt x="4531387" y="2253607"/>
                  <a:pt x="4465326" y="2369777"/>
                  <a:pt x="4442885" y="2392218"/>
                </a:cubicBezTo>
                <a:cubicBezTo>
                  <a:pt x="4433649" y="2401454"/>
                  <a:pt x="4423013" y="2409477"/>
                  <a:pt x="4415176" y="2419927"/>
                </a:cubicBezTo>
                <a:cubicBezTo>
                  <a:pt x="4404405" y="2434289"/>
                  <a:pt x="4398489" y="2451938"/>
                  <a:pt x="4387467" y="2466109"/>
                </a:cubicBezTo>
                <a:cubicBezTo>
                  <a:pt x="4376775" y="2479857"/>
                  <a:pt x="4361215" y="2489307"/>
                  <a:pt x="4350522" y="2503055"/>
                </a:cubicBezTo>
                <a:cubicBezTo>
                  <a:pt x="4339501" y="2517225"/>
                  <a:pt x="4332771" y="2534299"/>
                  <a:pt x="4322813" y="2549236"/>
                </a:cubicBezTo>
                <a:cubicBezTo>
                  <a:pt x="4297371" y="2587398"/>
                  <a:pt x="4291602" y="2589684"/>
                  <a:pt x="4258158" y="2623127"/>
                </a:cubicBezTo>
                <a:cubicBezTo>
                  <a:pt x="4252000" y="2635442"/>
                  <a:pt x="4245277" y="2647491"/>
                  <a:pt x="4239685" y="2660073"/>
                </a:cubicBezTo>
                <a:cubicBezTo>
                  <a:pt x="4232951" y="2675224"/>
                  <a:pt x="4230000" y="2692195"/>
                  <a:pt x="4221213" y="2706255"/>
                </a:cubicBezTo>
                <a:cubicBezTo>
                  <a:pt x="4214290" y="2717332"/>
                  <a:pt x="4202740" y="2724728"/>
                  <a:pt x="4193504" y="2733964"/>
                </a:cubicBezTo>
                <a:cubicBezTo>
                  <a:pt x="4139599" y="2895675"/>
                  <a:pt x="4207968" y="2694190"/>
                  <a:pt x="4156558" y="2835564"/>
                </a:cubicBezTo>
                <a:cubicBezTo>
                  <a:pt x="4149904" y="2853864"/>
                  <a:pt x="4145316" y="2872903"/>
                  <a:pt x="4138085" y="2890982"/>
                </a:cubicBezTo>
                <a:cubicBezTo>
                  <a:pt x="4131928" y="2906376"/>
                  <a:pt x="4123885" y="2921144"/>
                  <a:pt x="4119613" y="2937164"/>
                </a:cubicBezTo>
                <a:cubicBezTo>
                  <a:pt x="4111523" y="2967501"/>
                  <a:pt x="4107298" y="2998739"/>
                  <a:pt x="4101140" y="3029527"/>
                </a:cubicBezTo>
                <a:lnTo>
                  <a:pt x="4091904" y="3075709"/>
                </a:lnTo>
                <a:cubicBezTo>
                  <a:pt x="4094983" y="3152679"/>
                  <a:pt x="4095652" y="3229783"/>
                  <a:pt x="4101140" y="3306618"/>
                </a:cubicBezTo>
                <a:cubicBezTo>
                  <a:pt x="4101834" y="3316329"/>
                  <a:pt x="4106022" y="3325619"/>
                  <a:pt x="4110376" y="3334327"/>
                </a:cubicBezTo>
                <a:cubicBezTo>
                  <a:pt x="4115340" y="3344256"/>
                  <a:pt x="4122691" y="3352800"/>
                  <a:pt x="4128849" y="3362036"/>
                </a:cubicBezTo>
                <a:cubicBezTo>
                  <a:pt x="4131810" y="3373880"/>
                  <a:pt x="4140694" y="3413435"/>
                  <a:pt x="4147322" y="3426691"/>
                </a:cubicBezTo>
                <a:cubicBezTo>
                  <a:pt x="4155351" y="3442748"/>
                  <a:pt x="4167003" y="3456816"/>
                  <a:pt x="4175031" y="3472873"/>
                </a:cubicBezTo>
                <a:cubicBezTo>
                  <a:pt x="4179385" y="3481581"/>
                  <a:pt x="4177383" y="3493698"/>
                  <a:pt x="4184267" y="3500582"/>
                </a:cubicBezTo>
                <a:cubicBezTo>
                  <a:pt x="4191151" y="3507466"/>
                  <a:pt x="4211976" y="3509818"/>
                  <a:pt x="4211976" y="3509818"/>
                </a:cubicBezTo>
              </a:path>
            </a:pathLst>
          </a:custGeom>
          <a:noFill/>
          <a:ln w="152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289418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1" y="365125"/>
            <a:ext cx="3593484" cy="1756567"/>
          </a:xfrm>
        </p:spPr>
        <p:txBody>
          <a:bodyPr>
            <a:normAutofit fontScale="90000"/>
          </a:bodyPr>
          <a:lstStyle/>
          <a:p>
            <a:r>
              <a:rPr lang="en-US" b="1" dirty="0"/>
              <a:t>Consequences:</a:t>
            </a:r>
            <a:br>
              <a:rPr lang="en-US" b="1" dirty="0"/>
            </a:br>
            <a:r>
              <a:rPr lang="en-US" dirty="0"/>
              <a:t>Routing, NAT, and </a:t>
            </a:r>
            <a:r>
              <a:rPr lang="en-US" b="1" dirty="0"/>
              <a:t>VPN</a:t>
            </a:r>
            <a:r>
              <a:rPr lang="en-US" dirty="0"/>
              <a:t>s</a:t>
            </a:r>
          </a:p>
        </p:txBody>
      </p:sp>
      <p:sp>
        <p:nvSpPr>
          <p:cNvPr id="3" name="Content Placeholder 2"/>
          <p:cNvSpPr>
            <a:spLocks noGrp="1"/>
          </p:cNvSpPr>
          <p:nvPr>
            <p:ph idx="1"/>
          </p:nvPr>
        </p:nvSpPr>
        <p:spPr>
          <a:xfrm>
            <a:off x="607384" y="2375817"/>
            <a:ext cx="4731471" cy="4117058"/>
          </a:xfrm>
        </p:spPr>
        <p:txBody>
          <a:bodyPr>
            <a:normAutofit fontScale="92500" lnSpcReduction="20000"/>
          </a:bodyPr>
          <a:lstStyle/>
          <a:p>
            <a:r>
              <a:rPr lang="en-US" dirty="0"/>
              <a:t>A VPN encrypts all data between two IP endpoints, and gives the two endpoints direct access to each other's networks</a:t>
            </a:r>
          </a:p>
          <a:p>
            <a:r>
              <a:rPr lang="en-US" dirty="0"/>
              <a:t>With </a:t>
            </a:r>
            <a:r>
              <a:rPr lang="en-US" dirty="0" err="1"/>
              <a:t>WestRouter</a:t>
            </a:r>
            <a:r>
              <a:rPr lang="en-US" dirty="0"/>
              <a:t> and </a:t>
            </a:r>
            <a:r>
              <a:rPr lang="en-US" dirty="0" err="1"/>
              <a:t>EastRouter</a:t>
            </a:r>
            <a:r>
              <a:rPr lang="en-US" dirty="0"/>
              <a:t> X1 </a:t>
            </a:r>
            <a:r>
              <a:rPr lang="en-US" b="1" dirty="0">
                <a:solidFill>
                  <a:srgbClr val="FF0000"/>
                </a:solidFill>
              </a:rPr>
              <a:t>WAN</a:t>
            </a:r>
            <a:r>
              <a:rPr lang="en-US" dirty="0"/>
              <a:t> interfaces as endpoints, all traffic between them becomes encrypted</a:t>
            </a:r>
          </a:p>
          <a:p>
            <a:r>
              <a:rPr lang="en-US" dirty="0"/>
              <a:t>NAT breaks this, since routes don't mix with NAT</a:t>
            </a:r>
          </a:p>
          <a:p>
            <a:r>
              <a:rPr lang="en-US" dirty="0"/>
              <a:t>These three concepts are the subject of the Lab</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6" name="Group 5">
            <a:extLst>
              <a:ext uri="{FF2B5EF4-FFF2-40B4-BE49-F238E27FC236}">
                <a16:creationId xmlns:a16="http://schemas.microsoft.com/office/drawing/2014/main" id="{7A77844A-6374-40C8-B8E9-3F33B32CC7BC}"/>
              </a:ext>
            </a:extLst>
          </p:cNvPr>
          <p:cNvGrpSpPr/>
          <p:nvPr/>
        </p:nvGrpSpPr>
        <p:grpSpPr>
          <a:xfrm>
            <a:off x="5820409" y="760730"/>
            <a:ext cx="5533391" cy="5565487"/>
            <a:chOff x="-145124" y="0"/>
            <a:chExt cx="5533901" cy="5565487"/>
          </a:xfrm>
        </p:grpSpPr>
        <p:cxnSp>
          <p:nvCxnSpPr>
            <p:cNvPr id="7" name="Straight Connector 6">
              <a:extLst>
                <a:ext uri="{FF2B5EF4-FFF2-40B4-BE49-F238E27FC236}">
                  <a16:creationId xmlns:a16="http://schemas.microsoft.com/office/drawing/2014/main" id="{50620903-0476-45AF-A7A9-13B0BE3D60BA}"/>
                </a:ext>
              </a:extLst>
            </p:cNvPr>
            <p:cNvCxnSpPr>
              <a:cxnSpLocks/>
            </p:cNvCxnSpPr>
            <p:nvPr/>
          </p:nvCxnSpPr>
          <p:spPr>
            <a:xfrm flipH="1">
              <a:off x="146649" y="1052422"/>
              <a:ext cx="571500" cy="0"/>
            </a:xfrm>
            <a:prstGeom prst="line">
              <a:avLst/>
            </a:prstGeom>
            <a:ln w="38100" cap="sq">
              <a:solidFill>
                <a:srgbClr val="FF0000"/>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BDC7ACFA-4727-4425-B1A1-B981F8DE97C6}"/>
                </a:ext>
              </a:extLst>
            </p:cNvPr>
            <p:cNvCxnSpPr/>
            <p:nvPr/>
          </p:nvCxnSpPr>
          <p:spPr>
            <a:xfrm flipH="1">
              <a:off x="871268"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48BD914-9B7D-40C0-9B40-2A8830B02A28}"/>
                </a:ext>
              </a:extLst>
            </p:cNvPr>
            <p:cNvGrpSpPr/>
            <p:nvPr/>
          </p:nvGrpSpPr>
          <p:grpSpPr>
            <a:xfrm>
              <a:off x="-145124" y="0"/>
              <a:ext cx="5533901" cy="5565487"/>
              <a:chOff x="-145124" y="0"/>
              <a:chExt cx="5533901" cy="5565487"/>
            </a:xfrm>
          </p:grpSpPr>
          <p:cxnSp>
            <p:nvCxnSpPr>
              <p:cNvPr id="10" name="Straight Connector 9">
                <a:extLst>
                  <a:ext uri="{FF2B5EF4-FFF2-40B4-BE49-F238E27FC236}">
                    <a16:creationId xmlns:a16="http://schemas.microsoft.com/office/drawing/2014/main" id="{34F186BB-31EA-48E6-B1DC-51901338EACD}"/>
                  </a:ext>
                </a:extLst>
              </p:cNvPr>
              <p:cNvCxnSpPr>
                <a:cxnSpLocks/>
              </p:cNvCxnSpPr>
              <p:nvPr/>
            </p:nvCxnSpPr>
            <p:spPr>
              <a:xfrm flipH="1">
                <a:off x="655607" y="1052422"/>
                <a:ext cx="584200"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4069C2D-6BEC-40DA-AC49-6B917FE9EAFE}"/>
                  </a:ext>
                </a:extLst>
              </p:cNvPr>
              <p:cNvGrpSpPr/>
              <p:nvPr/>
            </p:nvGrpSpPr>
            <p:grpSpPr>
              <a:xfrm>
                <a:off x="-145124" y="0"/>
                <a:ext cx="5533901" cy="5565487"/>
                <a:chOff x="-145124" y="0"/>
                <a:chExt cx="5533901" cy="5565487"/>
              </a:xfrm>
            </p:grpSpPr>
            <p:cxnSp>
              <p:nvCxnSpPr>
                <p:cNvPr id="12" name="Straight Connector 11">
                  <a:extLst>
                    <a:ext uri="{FF2B5EF4-FFF2-40B4-BE49-F238E27FC236}">
                      <a16:creationId xmlns:a16="http://schemas.microsoft.com/office/drawing/2014/main" id="{E2BB219E-B0DD-49CE-991B-B759BC0C3AAE}"/>
                    </a:ext>
                  </a:extLst>
                </p:cNvPr>
                <p:cNvCxnSpPr>
                  <a:cxnSpLocks/>
                </p:cNvCxnSpPr>
                <p:nvPr/>
              </p:nvCxnSpPr>
              <p:spPr>
                <a:xfrm flipH="1" flipV="1">
                  <a:off x="2907102" y="1276709"/>
                  <a:ext cx="0" cy="1709874"/>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89FC57B-9971-4844-A522-31467DBC76FF}"/>
                    </a:ext>
                  </a:extLst>
                </p:cNvPr>
                <p:cNvCxnSpPr>
                  <a:cxnSpLocks/>
                </p:cNvCxnSpPr>
                <p:nvPr/>
              </p:nvCxnSpPr>
              <p:spPr>
                <a:xfrm>
                  <a:off x="293298" y="1690777"/>
                  <a:ext cx="2270927" cy="0"/>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F3A2FC8-9378-4DD4-BD8A-794FDCF6C52C}"/>
                    </a:ext>
                  </a:extLst>
                </p:cNvPr>
                <p:cNvGrpSpPr/>
                <p:nvPr/>
              </p:nvGrpSpPr>
              <p:grpSpPr>
                <a:xfrm>
                  <a:off x="-145124" y="0"/>
                  <a:ext cx="5533901" cy="5565487"/>
                  <a:chOff x="-145124" y="0"/>
                  <a:chExt cx="5533901" cy="5565487"/>
                </a:xfrm>
              </p:grpSpPr>
              <p:cxnSp>
                <p:nvCxnSpPr>
                  <p:cNvPr id="15" name="Straight Connector 14">
                    <a:extLst>
                      <a:ext uri="{FF2B5EF4-FFF2-40B4-BE49-F238E27FC236}">
                        <a16:creationId xmlns:a16="http://schemas.microsoft.com/office/drawing/2014/main" id="{ABAE811E-7091-4854-ADF6-05BE195BB842}"/>
                      </a:ext>
                    </a:extLst>
                  </p:cNvPr>
                  <p:cNvCxnSpPr/>
                  <p:nvPr/>
                </p:nvCxnSpPr>
                <p:spPr>
                  <a:xfrm flipH="1">
                    <a:off x="1682151" y="759124"/>
                    <a:ext cx="0" cy="291465"/>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68C21143-2E95-4855-8B82-D186A05A74E4}"/>
                      </a:ext>
                    </a:extLst>
                  </p:cNvPr>
                  <p:cNvCxnSpPr/>
                  <p:nvPr/>
                </p:nvCxnSpPr>
                <p:spPr>
                  <a:xfrm>
                    <a:off x="1242204" y="759124"/>
                    <a:ext cx="0" cy="301276"/>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579B9469-421C-4D91-9534-02208FB92010}"/>
                      </a:ext>
                    </a:extLst>
                  </p:cNvPr>
                  <p:cNvCxnSpPr/>
                  <p:nvPr/>
                </p:nvCxnSpPr>
                <p:spPr>
                  <a:xfrm flipH="1">
                    <a:off x="3864634" y="2700068"/>
                    <a:ext cx="0" cy="291465"/>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A0AA35D0-BD39-4EA5-8DDF-6493D7CCCE38}"/>
                      </a:ext>
                    </a:extLst>
                  </p:cNvPr>
                  <p:cNvGrpSpPr/>
                  <p:nvPr/>
                </p:nvGrpSpPr>
                <p:grpSpPr>
                  <a:xfrm>
                    <a:off x="-145124" y="0"/>
                    <a:ext cx="5533901" cy="5565487"/>
                    <a:chOff x="-145124" y="0"/>
                    <a:chExt cx="5533901" cy="5565487"/>
                  </a:xfrm>
                </p:grpSpPr>
                <p:cxnSp>
                  <p:nvCxnSpPr>
                    <p:cNvPr id="33" name="Straight Connector 32">
                      <a:extLst>
                        <a:ext uri="{FF2B5EF4-FFF2-40B4-BE49-F238E27FC236}">
                          <a16:creationId xmlns:a16="http://schemas.microsoft.com/office/drawing/2014/main" id="{2196B2F0-9043-4614-A295-7658C7E7B44A}"/>
                        </a:ext>
                      </a:extLst>
                    </p:cNvPr>
                    <p:cNvCxnSpPr/>
                    <p:nvPr/>
                  </p:nvCxnSpPr>
                  <p:spPr>
                    <a:xfrm flipH="1" flipV="1">
                      <a:off x="4502988" y="3821502"/>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grpSp>
                  <p:nvGrpSpPr>
                    <p:cNvPr id="19" name="Group 18">
                      <a:extLst>
                        <a:ext uri="{FF2B5EF4-FFF2-40B4-BE49-F238E27FC236}">
                          <a16:creationId xmlns:a16="http://schemas.microsoft.com/office/drawing/2014/main" id="{C53D072E-658C-4B6C-AD2E-F07047E7D221}"/>
                        </a:ext>
                      </a:extLst>
                    </p:cNvPr>
                    <p:cNvGrpSpPr/>
                    <p:nvPr/>
                  </p:nvGrpSpPr>
                  <p:grpSpPr>
                    <a:xfrm>
                      <a:off x="966158" y="0"/>
                      <a:ext cx="959912" cy="689069"/>
                      <a:chOff x="0" y="0"/>
                      <a:chExt cx="1273938" cy="914400"/>
                    </a:xfrm>
                  </p:grpSpPr>
                  <p:sp>
                    <p:nvSpPr>
                      <p:cNvPr id="47" name="Rectangle: Rounded Corners 46">
                        <a:extLst>
                          <a:ext uri="{FF2B5EF4-FFF2-40B4-BE49-F238E27FC236}">
                            <a16:creationId xmlns:a16="http://schemas.microsoft.com/office/drawing/2014/main" id="{167CFF72-8F0D-4107-AD2A-0517B77A0D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Border Router</a:t>
                        </a:r>
                        <a:endParaRPr lang="en-US" sz="1200">
                          <a:effectLst/>
                          <a:latin typeface="Times New Roman" panose="02020603050405020304" pitchFamily="18" charset="0"/>
                          <a:ea typeface="Times New Roman" panose="02020603050405020304" pitchFamily="18" charset="0"/>
                        </a:endParaRPr>
                      </a:p>
                    </p:txBody>
                  </p:sp>
                  <p:sp>
                    <p:nvSpPr>
                      <p:cNvPr id="48" name="TextBox 19">
                        <a:extLst>
                          <a:ext uri="{FF2B5EF4-FFF2-40B4-BE49-F238E27FC236}">
                            <a16:creationId xmlns:a16="http://schemas.microsoft.com/office/drawing/2014/main" id="{D0003239-B84A-4110-B934-6855D36EBCC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9" name="TextBox 20">
                        <a:extLst>
                          <a:ext uri="{FF2B5EF4-FFF2-40B4-BE49-F238E27FC236}">
                            <a16:creationId xmlns:a16="http://schemas.microsoft.com/office/drawing/2014/main" id="{93E103B0-15BE-4AAD-A554-976AB91DE50B}"/>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50" name="Straight Connector 49">
                        <a:extLst>
                          <a:ext uri="{FF2B5EF4-FFF2-40B4-BE49-F238E27FC236}">
                            <a16:creationId xmlns:a16="http://schemas.microsoft.com/office/drawing/2014/main" id="{B0C65417-C5E3-4004-A406-0C98D117C747}"/>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0" name="Straight Connector 19">
                      <a:extLst>
                        <a:ext uri="{FF2B5EF4-FFF2-40B4-BE49-F238E27FC236}">
                          <a16:creationId xmlns:a16="http://schemas.microsoft.com/office/drawing/2014/main" id="{9D4D8DCC-BC40-4F2B-B94D-AD9A8D1DCF4A}"/>
                        </a:ext>
                      </a:extLst>
                    </p:cNvPr>
                    <p:cNvCxnSpPr>
                      <a:cxnSpLocks/>
                    </p:cNvCxnSpPr>
                    <p:nvPr/>
                  </p:nvCxnSpPr>
                  <p:spPr>
                    <a:xfrm flipH="1">
                      <a:off x="1673524" y="1035170"/>
                      <a:ext cx="1207827" cy="9752"/>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21" name="TextBox 56">
                      <a:extLst>
                        <a:ext uri="{FF2B5EF4-FFF2-40B4-BE49-F238E27FC236}">
                          <a16:creationId xmlns:a16="http://schemas.microsoft.com/office/drawing/2014/main" id="{F2A72097-FD47-4C45-A3F0-80EAE16F5851}"/>
                        </a:ext>
                      </a:extLst>
                    </p:cNvPr>
                    <p:cNvSpPr txBox="1"/>
                    <p:nvPr/>
                  </p:nvSpPr>
                  <p:spPr>
                    <a:xfrm>
                      <a:off x="-145124" y="1052396"/>
                      <a:ext cx="1384935" cy="308610"/>
                    </a:xfrm>
                    <a:prstGeom prst="rect">
                      <a:avLst/>
                    </a:prstGeom>
                    <a:noFill/>
                  </p:spPr>
                  <p:txBody>
                    <a:bodyPr wrap="square" rtlCol="0">
                      <a:spAutoFit/>
                    </a:bodyPr>
                    <a:lstStyle/>
                    <a:p>
                      <a:pPr marL="0" marR="0">
                        <a:spcBef>
                          <a:spcPts val="0"/>
                        </a:spcBef>
                        <a:spcAft>
                          <a:spcPts val="0"/>
                        </a:spcAft>
                      </a:pPr>
                      <a:r>
                        <a:rPr lang="en-US" sz="1400" b="1" kern="1200">
                          <a:solidFill>
                            <a:srgbClr val="FF0000"/>
                          </a:solidFill>
                          <a:effectLst/>
                          <a:latin typeface="Calibri" panose="020F0502020204030204" pitchFamily="34" charset="0"/>
                          <a:ea typeface="Times New Roman" panose="02020603050405020304" pitchFamily="18" charset="0"/>
                          <a:cs typeface="Times New Roman" panose="02020603050405020304" pitchFamily="18" charset="0"/>
                        </a:rPr>
                        <a:t>WAN (NAT)</a:t>
                      </a:r>
                      <a:endParaRPr lang="en-US" sz="1200">
                        <a:effectLst/>
                        <a:latin typeface="Times New Roman" panose="02020603050405020304" pitchFamily="18" charset="0"/>
                        <a:ea typeface="Times New Roman" panose="02020603050405020304" pitchFamily="18" charset="0"/>
                      </a:endParaRPr>
                    </a:p>
                  </p:txBody>
                </p:sp>
                <p:cxnSp>
                  <p:nvCxnSpPr>
                    <p:cNvPr id="22" name="Straight Connector 21">
                      <a:extLst>
                        <a:ext uri="{FF2B5EF4-FFF2-40B4-BE49-F238E27FC236}">
                          <a16:creationId xmlns:a16="http://schemas.microsoft.com/office/drawing/2014/main" id="{84FA71FE-22D7-43A5-8D6D-2D0415E55774}"/>
                        </a:ext>
                      </a:extLst>
                    </p:cNvPr>
                    <p:cNvCxnSpPr>
                      <a:cxnSpLocks/>
                    </p:cNvCxnSpPr>
                    <p:nvPr/>
                  </p:nvCxnSpPr>
                  <p:spPr>
                    <a:xfrm flipH="1" flipV="1">
                      <a:off x="2562045" y="1250830"/>
                      <a:ext cx="4418" cy="433733"/>
                    </a:xfrm>
                    <a:prstGeom prst="line">
                      <a:avLst/>
                    </a:prstGeom>
                    <a:ln w="38100" cap="sq">
                      <a:solidFill>
                        <a:schemeClr val="accent5">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8ECA0B01-69AD-402D-A059-7A8B1BC0D127}"/>
                        </a:ext>
                      </a:extLst>
                    </p:cNvPr>
                    <p:cNvCxnSpPr>
                      <a:cxnSpLocks/>
                    </p:cNvCxnSpPr>
                    <p:nvPr/>
                  </p:nvCxnSpPr>
                  <p:spPr>
                    <a:xfrm flipH="1" flipV="1">
                      <a:off x="293298" y="1690777"/>
                      <a:ext cx="6350" cy="1287843"/>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DFF9BF25-DF48-438E-B797-28A0450F9BC4}"/>
                        </a:ext>
                      </a:extLst>
                    </p:cNvPr>
                    <p:cNvGrpSpPr/>
                    <p:nvPr/>
                  </p:nvGrpSpPr>
                  <p:grpSpPr>
                    <a:xfrm>
                      <a:off x="595222" y="1923690"/>
                      <a:ext cx="959485" cy="688975"/>
                      <a:chOff x="0" y="0"/>
                      <a:chExt cx="1273938" cy="914400"/>
                    </a:xfrm>
                  </p:grpSpPr>
                  <p:sp>
                    <p:nvSpPr>
                      <p:cNvPr id="43" name="Rectangle: Rounded Corners 42">
                        <a:extLst>
                          <a:ext uri="{FF2B5EF4-FFF2-40B4-BE49-F238E27FC236}">
                            <a16:creationId xmlns:a16="http://schemas.microsoft.com/office/drawing/2014/main" id="{4597A5C7-11B1-478E-AC6B-5D6F0E15B671}"/>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WestRouter</a:t>
                        </a:r>
                        <a:endParaRPr lang="en-US" sz="1200">
                          <a:effectLst/>
                          <a:latin typeface="Times New Roman" panose="02020603050405020304" pitchFamily="18" charset="0"/>
                          <a:ea typeface="Times New Roman" panose="02020603050405020304" pitchFamily="18" charset="0"/>
                        </a:endParaRPr>
                      </a:p>
                    </p:txBody>
                  </p:sp>
                  <p:sp>
                    <p:nvSpPr>
                      <p:cNvPr id="44" name="TextBox 19">
                        <a:extLst>
                          <a:ext uri="{FF2B5EF4-FFF2-40B4-BE49-F238E27FC236}">
                            <a16:creationId xmlns:a16="http://schemas.microsoft.com/office/drawing/2014/main" id="{5C27B497-B563-4B85-941F-AA2C78073DA1}"/>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5" name="TextBox 20">
                        <a:extLst>
                          <a:ext uri="{FF2B5EF4-FFF2-40B4-BE49-F238E27FC236}">
                            <a16:creationId xmlns:a16="http://schemas.microsoft.com/office/drawing/2014/main" id="{B2148137-6610-4071-B333-872091FCBCD9}"/>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6" name="Straight Connector 45">
                        <a:extLst>
                          <a:ext uri="{FF2B5EF4-FFF2-40B4-BE49-F238E27FC236}">
                            <a16:creationId xmlns:a16="http://schemas.microsoft.com/office/drawing/2014/main" id="{1BAFEDFA-F6D0-4E2F-BBFC-45D976121F49}"/>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ECCE3686-20A9-448A-B485-620C7CA20515}"/>
                        </a:ext>
                      </a:extLst>
                    </p:cNvPr>
                    <p:cNvGrpSpPr/>
                    <p:nvPr/>
                  </p:nvGrpSpPr>
                  <p:grpSpPr>
                    <a:xfrm>
                      <a:off x="3571336" y="1932317"/>
                      <a:ext cx="959485" cy="688975"/>
                      <a:chOff x="0" y="0"/>
                      <a:chExt cx="1273938" cy="914400"/>
                    </a:xfrm>
                  </p:grpSpPr>
                  <p:sp>
                    <p:nvSpPr>
                      <p:cNvPr id="39" name="Rectangle: Rounded Corners 38">
                        <a:extLst>
                          <a:ext uri="{FF2B5EF4-FFF2-40B4-BE49-F238E27FC236}">
                            <a16:creationId xmlns:a16="http://schemas.microsoft.com/office/drawing/2014/main" id="{4BEE9BEC-A1FA-43C7-AF89-F8BD2EBAAF6E}"/>
                          </a:ext>
                        </a:extLst>
                      </p:cNvPr>
                      <p:cNvSpPr/>
                      <p:nvPr/>
                    </p:nvSpPr>
                    <p:spPr>
                      <a:xfrm>
                        <a:off x="0" y="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marL="0" marR="0" algn="ctr">
                          <a:spcBef>
                            <a:spcPts val="0"/>
                          </a:spcBef>
                          <a:spcAft>
                            <a:spcPts val="0"/>
                          </a:spcAft>
                        </a:pPr>
                        <a:r>
                          <a:rPr lang="en-US" sz="1100" b="1" kern="1200">
                            <a:solidFill>
                              <a:srgbClr val="FFFFFF"/>
                            </a:solidFill>
                            <a:effectLst/>
                            <a:ea typeface="Times New Roman" panose="02020603050405020304" pitchFamily="18" charset="0"/>
                            <a:cs typeface="Times New Roman" panose="02020603050405020304" pitchFamily="18" charset="0"/>
                          </a:rPr>
                          <a:t>EastRouter</a:t>
                        </a:r>
                        <a:endParaRPr lang="en-US" sz="1200">
                          <a:effectLst/>
                          <a:latin typeface="Times New Roman" panose="02020603050405020304" pitchFamily="18" charset="0"/>
                          <a:ea typeface="Times New Roman" panose="02020603050405020304" pitchFamily="18" charset="0"/>
                        </a:endParaRPr>
                      </a:p>
                    </p:txBody>
                  </p:sp>
                  <p:sp>
                    <p:nvSpPr>
                      <p:cNvPr id="40" name="TextBox 19">
                        <a:extLst>
                          <a:ext uri="{FF2B5EF4-FFF2-40B4-BE49-F238E27FC236}">
                            <a16:creationId xmlns:a16="http://schemas.microsoft.com/office/drawing/2014/main" id="{A577B351-C1EC-4475-AF1B-6DAFDBF2BE7A}"/>
                          </a:ext>
                        </a:extLst>
                      </p:cNvPr>
                      <p:cNvSpPr txBox="1"/>
                      <p:nvPr/>
                    </p:nvSpPr>
                    <p:spPr>
                      <a:xfrm>
                        <a:off x="99287" y="505050"/>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X1</a:t>
                        </a:r>
                        <a:endParaRPr lang="en-US" sz="1200">
                          <a:effectLst/>
                          <a:latin typeface="Times New Roman" panose="02020603050405020304" pitchFamily="18" charset="0"/>
                          <a:ea typeface="Times New Roman" panose="02020603050405020304" pitchFamily="18" charset="0"/>
                        </a:endParaRPr>
                      </a:p>
                    </p:txBody>
                  </p:sp>
                  <p:sp>
                    <p:nvSpPr>
                      <p:cNvPr id="41" name="TextBox 20">
                        <a:extLst>
                          <a:ext uri="{FF2B5EF4-FFF2-40B4-BE49-F238E27FC236}">
                            <a16:creationId xmlns:a16="http://schemas.microsoft.com/office/drawing/2014/main" id="{10F7BC29-8988-4F2D-9F17-0C03E9315043}"/>
                          </a:ext>
                        </a:extLst>
                      </p:cNvPr>
                      <p:cNvSpPr txBox="1"/>
                      <p:nvPr/>
                    </p:nvSpPr>
                    <p:spPr>
                      <a:xfrm>
                        <a:off x="740492" y="499228"/>
                        <a:ext cx="533446" cy="401320"/>
                      </a:xfrm>
                      <a:prstGeom prst="rect">
                        <a:avLst/>
                      </a:prstGeom>
                      <a:noFill/>
                    </p:spPr>
                    <p:txBody>
                      <a:bodyPr wrap="square" rtlCol="0">
                        <a:noAutofit/>
                      </a:bodyPr>
                      <a:lstStyle/>
                      <a:p>
                        <a:pPr marL="0" marR="0">
                          <a:spcBef>
                            <a:spcPts val="0"/>
                          </a:spcBef>
                          <a:spcAft>
                            <a:spcPts val="0"/>
                          </a:spcAft>
                        </a:pPr>
                        <a:r>
                          <a:rPr lang="en-US" sz="1400" b="1" kern="120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X2</a:t>
                        </a:r>
                        <a:endParaRPr lang="en-US" sz="1200">
                          <a:effectLst/>
                          <a:latin typeface="Times New Roman" panose="02020603050405020304" pitchFamily="18" charset="0"/>
                          <a:ea typeface="Times New Roman" panose="02020603050405020304" pitchFamily="18" charset="0"/>
                        </a:endParaRPr>
                      </a:p>
                    </p:txBody>
                  </p:sp>
                  <p:cxnSp>
                    <p:nvCxnSpPr>
                      <p:cNvPr id="42" name="Straight Connector 41">
                        <a:extLst>
                          <a:ext uri="{FF2B5EF4-FFF2-40B4-BE49-F238E27FC236}">
                            <a16:creationId xmlns:a16="http://schemas.microsoft.com/office/drawing/2014/main" id="{B2B698CA-D181-4625-80A6-0D966936F282}"/>
                          </a:ext>
                        </a:extLst>
                      </p:cNvPr>
                      <p:cNvCxnSpPr>
                        <a:cxnSpLocks/>
                      </p:cNvCxnSpPr>
                      <p:nvPr/>
                    </p:nvCxnSpPr>
                    <p:spPr>
                      <a:xfrm>
                        <a:off x="643083" y="35161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cxnSp>
                  <p:nvCxnSpPr>
                    <p:cNvPr id="26" name="Straight Connector 25">
                      <a:extLst>
                        <a:ext uri="{FF2B5EF4-FFF2-40B4-BE49-F238E27FC236}">
                          <a16:creationId xmlns:a16="http://schemas.microsoft.com/office/drawing/2014/main" id="{7FBF0997-4115-4086-9EA0-7298172DDB0B}"/>
                        </a:ext>
                      </a:extLst>
                    </p:cNvPr>
                    <p:cNvCxnSpPr/>
                    <p:nvPr/>
                  </p:nvCxnSpPr>
                  <p:spPr>
                    <a:xfrm>
                      <a:off x="1302588"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E6EEEF7-92A8-4B82-BB45-AFDDA8E0595B}"/>
                        </a:ext>
                      </a:extLst>
                    </p:cNvPr>
                    <p:cNvCxnSpPr/>
                    <p:nvPr/>
                  </p:nvCxnSpPr>
                  <p:spPr>
                    <a:xfrm>
                      <a:off x="4295955" y="2700068"/>
                      <a:ext cx="10973" cy="972922"/>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950E900-45F6-4CE2-AC1D-122C32C9DFFD}"/>
                        </a:ext>
                      </a:extLst>
                    </p:cNvPr>
                    <p:cNvCxnSpPr>
                      <a:cxnSpLocks/>
                    </p:cNvCxnSpPr>
                    <p:nvPr/>
                  </p:nvCxnSpPr>
                  <p:spPr>
                    <a:xfrm>
                      <a:off x="293298" y="2984739"/>
                      <a:ext cx="569385" cy="337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854E952-FB0B-48D8-B3D2-0A3340916B71}"/>
                        </a:ext>
                      </a:extLst>
                    </p:cNvPr>
                    <p:cNvCxnSpPr>
                      <a:cxnSpLocks/>
                    </p:cNvCxnSpPr>
                    <p:nvPr/>
                  </p:nvCxnSpPr>
                  <p:spPr>
                    <a:xfrm flipH="1" flipV="1">
                      <a:off x="2898475" y="2984739"/>
                      <a:ext cx="949325" cy="508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31" name="Star: 32 Points 30">
                      <a:extLst>
                        <a:ext uri="{FF2B5EF4-FFF2-40B4-BE49-F238E27FC236}">
                          <a16:creationId xmlns:a16="http://schemas.microsoft.com/office/drawing/2014/main" id="{AAD2BE5B-93F9-4F86-A559-80E9FFA3B55F}"/>
                        </a:ext>
                      </a:extLst>
                    </p:cNvPr>
                    <p:cNvSpPr/>
                    <p:nvPr/>
                  </p:nvSpPr>
                  <p:spPr>
                    <a:xfrm>
                      <a:off x="3553791" y="3053371"/>
                      <a:ext cx="1834986"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EastLAN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192.168.3.0/24</a:t>
                      </a:r>
                      <a:endParaRPr lang="en-US" dirty="0">
                        <a:effectLst/>
                        <a:ea typeface="Calibri" panose="020F0502020204030204" pitchFamily="34" charset="0"/>
                        <a:cs typeface="Times New Roman" panose="02020603050405020304" pitchFamily="18" charset="0"/>
                      </a:endParaRPr>
                    </a:p>
                  </p:txBody>
                </p:sp>
                <p:cxnSp>
                  <p:nvCxnSpPr>
                    <p:cNvPr id="32" name="Straight Connector 31">
                      <a:extLst>
                        <a:ext uri="{FF2B5EF4-FFF2-40B4-BE49-F238E27FC236}">
                          <a16:creationId xmlns:a16="http://schemas.microsoft.com/office/drawing/2014/main" id="{FEC44202-630C-4444-97A3-065F61C36C8B}"/>
                        </a:ext>
                      </a:extLst>
                    </p:cNvPr>
                    <p:cNvCxnSpPr/>
                    <p:nvPr/>
                  </p:nvCxnSpPr>
                  <p:spPr>
                    <a:xfrm flipH="1" flipV="1">
                      <a:off x="1500996" y="3847381"/>
                      <a:ext cx="7952" cy="787547"/>
                    </a:xfrm>
                    <a:prstGeom prst="line">
                      <a:avLst/>
                    </a:prstGeom>
                    <a:ln w="38100" cap="sq">
                      <a:solidFill>
                        <a:schemeClr val="accent5">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34" name="Picture 33">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23426" y="4666890"/>
                      <a:ext cx="781685" cy="605790"/>
                    </a:xfrm>
                    <a:prstGeom prst="rect">
                      <a:avLst/>
                    </a:prstGeom>
                  </p:spPr>
                </p:pic>
                <p:pic>
                  <p:nvPicPr>
                    <p:cNvPr id="35" name="Picture 34">
                      <a:extLst>
                        <a:ext uri="{FF2B5EF4-FFF2-40B4-BE49-F238E27FC236}">
                          <a16:creationId xmlns:a16="http://schemas.microsoft.com/office/drawing/2014/main" id="{248646BE-598E-4BB8-B384-37D7E3160D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21434" y="4684143"/>
                      <a:ext cx="781685" cy="605790"/>
                    </a:xfrm>
                    <a:prstGeom prst="rect">
                      <a:avLst/>
                    </a:prstGeom>
                  </p:spPr>
                </p:pic>
                <p:sp>
                  <p:nvSpPr>
                    <p:cNvPr id="36" name="TextBox 48">
                      <a:extLst>
                        <a:ext uri="{FF2B5EF4-FFF2-40B4-BE49-F238E27FC236}">
                          <a16:creationId xmlns:a16="http://schemas.microsoft.com/office/drawing/2014/main" id="{BE4F4F61-70B7-4D29-9641-2D98BC4CC4A4}"/>
                        </a:ext>
                      </a:extLst>
                    </p:cNvPr>
                    <p:cNvSpPr txBox="1"/>
                    <p:nvPr/>
                  </p:nvSpPr>
                  <p:spPr>
                    <a:xfrm>
                      <a:off x="845388" y="5287992"/>
                      <a:ext cx="1471295" cy="277495"/>
                    </a:xfrm>
                    <a:prstGeom prst="rect">
                      <a:avLst/>
                    </a:prstGeom>
                    <a:noFill/>
                  </p:spPr>
                  <p:txBody>
                    <a:bodyPr wrap="square" rtlCol="0">
                      <a:spAutoFit/>
                    </a:bodyPr>
                    <a:lstStyle/>
                    <a:p>
                      <a:pPr marL="0" marR="0">
                        <a:spcBef>
                          <a:spcPts val="0"/>
                        </a:spcBef>
                        <a:spcAft>
                          <a:spcPts val="0"/>
                        </a:spcAft>
                      </a:pPr>
                      <a:r>
                        <a:rPr lang="en-US" sz="1200" kern="1200" dirty="0" err="1">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WestAlpineCompy</a:t>
                      </a:r>
                      <a:endParaRPr lang="en-US" sz="1200" dirty="0">
                        <a:effectLst/>
                        <a:latin typeface="Times New Roman" panose="02020603050405020304" pitchFamily="18" charset="0"/>
                        <a:ea typeface="Times New Roman" panose="02020603050405020304" pitchFamily="18" charset="0"/>
                      </a:endParaRPr>
                    </a:p>
                  </p:txBody>
                </p:sp>
                <p:sp>
                  <p:nvSpPr>
                    <p:cNvPr id="37" name="TextBox 48">
                      <a:extLst>
                        <a:ext uri="{FF2B5EF4-FFF2-40B4-BE49-F238E27FC236}">
                          <a16:creationId xmlns:a16="http://schemas.microsoft.com/office/drawing/2014/main" id="{805E6D37-A317-41F2-B1BC-1959C3D08C8B}"/>
                        </a:ext>
                      </a:extLst>
                    </p:cNvPr>
                    <p:cNvSpPr txBox="1"/>
                    <p:nvPr/>
                  </p:nvSpPr>
                  <p:spPr>
                    <a:xfrm>
                      <a:off x="3864634" y="5262113"/>
                      <a:ext cx="1470660" cy="277495"/>
                    </a:xfrm>
                    <a:prstGeom prst="rect">
                      <a:avLst/>
                    </a:prstGeom>
                    <a:noFill/>
                  </p:spPr>
                  <p:txBody>
                    <a:bodyPr wrap="square" rtlCol="0">
                      <a:spAutoFit/>
                    </a:bodyPr>
                    <a:lstStyle/>
                    <a:p>
                      <a:pPr marL="0" marR="0">
                        <a:spcBef>
                          <a:spcPts val="0"/>
                        </a:spcBef>
                        <a:spcAft>
                          <a:spcPts val="0"/>
                        </a:spcAft>
                      </a:pPr>
                      <a:r>
                        <a:rPr lang="en-US" sz="1200" kern="12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EastAlpineCompy</a:t>
                      </a:r>
                      <a:endParaRPr lang="en-US" sz="1200">
                        <a:effectLst/>
                        <a:latin typeface="Times New Roman" panose="02020603050405020304" pitchFamily="18" charset="0"/>
                        <a:ea typeface="Times New Roman" panose="02020603050405020304" pitchFamily="18" charset="0"/>
                      </a:endParaRPr>
                    </a:p>
                  </p:txBody>
                </p:sp>
                <p:sp>
                  <p:nvSpPr>
                    <p:cNvPr id="38" name="Star: 32 Points 37">
                      <a:extLst>
                        <a:ext uri="{FF2B5EF4-FFF2-40B4-BE49-F238E27FC236}">
                          <a16:creationId xmlns:a16="http://schemas.microsoft.com/office/drawing/2014/main" id="{3D2B7D26-3C99-4DD1-AE1E-79DD6F961059}"/>
                        </a:ext>
                      </a:extLst>
                    </p:cNvPr>
                    <p:cNvSpPr/>
                    <p:nvPr/>
                  </p:nvSpPr>
                  <p:spPr>
                    <a:xfrm>
                      <a:off x="2033502" y="509722"/>
                      <a:ext cx="1847109" cy="1120738"/>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SiteLAN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192.168.1.0/24</a:t>
                      </a:r>
                      <a:endParaRPr lang="en-US" dirty="0">
                        <a:effectLst/>
                        <a:ea typeface="Calibri" panose="020F0502020204030204" pitchFamily="34" charset="0"/>
                        <a:cs typeface="Times New Roman" panose="02020603050405020304" pitchFamily="18" charset="0"/>
                      </a:endParaRPr>
                    </a:p>
                  </p:txBody>
                </p:sp>
                <p:sp>
                  <p:nvSpPr>
                    <p:cNvPr id="30" name="Star: 32 Points 29">
                      <a:extLst>
                        <a:ext uri="{FF2B5EF4-FFF2-40B4-BE49-F238E27FC236}">
                          <a16:creationId xmlns:a16="http://schemas.microsoft.com/office/drawing/2014/main" id="{ED18B1EC-408A-4270-8593-B034EFE9CA22}"/>
                        </a:ext>
                      </a:extLst>
                    </p:cNvPr>
                    <p:cNvSpPr/>
                    <p:nvPr/>
                  </p:nvSpPr>
                  <p:spPr>
                    <a:xfrm>
                      <a:off x="614846" y="3079246"/>
                      <a:ext cx="1781349" cy="1120536"/>
                    </a:xfrm>
                    <a:prstGeom prst="star32">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200" b="1" dirty="0" err="1">
                          <a:effectLst/>
                          <a:ea typeface="Calibri" panose="020F0502020204030204" pitchFamily="34" charset="0"/>
                          <a:cs typeface="Times New Roman" panose="02020603050405020304" pitchFamily="18" charset="0"/>
                        </a:rPr>
                        <a:t>WestLAN</a:t>
                      </a:r>
                      <a:br>
                        <a:rPr lang="en-US" sz="1200" b="1" dirty="0">
                          <a:effectLst/>
                          <a:ea typeface="Calibri" panose="020F0502020204030204" pitchFamily="34" charset="0"/>
                          <a:cs typeface="Times New Roman" panose="02020603050405020304" pitchFamily="18" charset="0"/>
                        </a:rPr>
                      </a:br>
                      <a:r>
                        <a:rPr lang="en-US" sz="1200" b="1" dirty="0">
                          <a:effectLst/>
                          <a:ea typeface="Calibri" panose="020F0502020204030204" pitchFamily="34" charset="0"/>
                          <a:cs typeface="Times New Roman" panose="02020603050405020304" pitchFamily="18" charset="0"/>
                        </a:rPr>
                        <a:t>192.168.2.0/24</a:t>
                      </a:r>
                      <a:endParaRPr lang="en-US" dirty="0">
                        <a:effectLst/>
                        <a:ea typeface="Calibri" panose="020F0502020204030204" pitchFamily="34" charset="0"/>
                        <a:cs typeface="Times New Roman" panose="02020603050405020304" pitchFamily="18" charset="0"/>
                      </a:endParaRPr>
                    </a:p>
                  </p:txBody>
                </p:sp>
              </p:grpSp>
            </p:grpSp>
          </p:grpSp>
        </p:grpSp>
      </p:grpSp>
      <p:sp>
        <p:nvSpPr>
          <p:cNvPr id="52" name="TextBox 48">
            <a:extLst>
              <a:ext uri="{FF2B5EF4-FFF2-40B4-BE49-F238E27FC236}">
                <a16:creationId xmlns:a16="http://schemas.microsoft.com/office/drawing/2014/main" id="{263F1D6B-4B3C-419D-A6BA-53CC917688CC}"/>
              </a:ext>
            </a:extLst>
          </p:cNvPr>
          <p:cNvSpPr txBox="1"/>
          <p:nvPr/>
        </p:nvSpPr>
        <p:spPr>
          <a:xfrm>
            <a:off x="7466377" y="2808336"/>
            <a:ext cx="1319768" cy="461665"/>
          </a:xfrm>
          <a:prstGeom prst="rect">
            <a:avLst/>
          </a:prstGeom>
          <a:noFill/>
          <a:ln w="47625">
            <a:noFill/>
          </a:ln>
        </p:spPr>
        <p:txBody>
          <a:bodyPr wrap="square" rtlCol="0">
            <a:spAutoFit/>
          </a:bodyPr>
          <a:lstStyle/>
          <a:p>
            <a:pPr marL="0" marR="0">
              <a:spcBef>
                <a:spcPts val="0"/>
              </a:spcBef>
              <a:spcAft>
                <a:spcPts val="0"/>
              </a:spcAft>
            </a:pPr>
            <a:r>
              <a:rPr lang="en-US" sz="1200" kern="1200" dirty="0">
                <a:effectLst/>
                <a:latin typeface="Calibri" panose="020F0502020204030204" pitchFamily="34" charset="0"/>
                <a:ea typeface="Times New Roman" panose="02020603050405020304" pitchFamily="18" charset="0"/>
                <a:cs typeface="Times New Roman" panose="02020603050405020304" pitchFamily="18" charset="0"/>
              </a:rPr>
              <a:t>X1: 192.168.1.110</a:t>
            </a:r>
          </a:p>
          <a:p>
            <a:pPr marL="0" marR="0">
              <a:spcBef>
                <a:spcPts val="0"/>
              </a:spcBef>
              <a:spcAft>
                <a:spcPts val="0"/>
              </a:spcAft>
            </a:pPr>
            <a:r>
              <a:rPr lang="en-US" sz="1200" dirty="0">
                <a:latin typeface="Calibri" panose="020F0502020204030204" pitchFamily="34" charset="0"/>
                <a:ea typeface="Times New Roman" panose="02020603050405020304" pitchFamily="18" charset="0"/>
                <a:cs typeface="Times New Roman" panose="02020603050405020304" pitchFamily="18" charset="0"/>
              </a:rPr>
              <a:t>X2: 192.168.2.1</a:t>
            </a:r>
            <a:endParaRPr lang="en-US" sz="1200" dirty="0">
              <a:effectLst/>
              <a:latin typeface="Times New Roman" panose="02020603050405020304" pitchFamily="18" charset="0"/>
              <a:ea typeface="Times New Roman" panose="02020603050405020304" pitchFamily="18" charset="0"/>
            </a:endParaRPr>
          </a:p>
        </p:txBody>
      </p:sp>
      <p:sp>
        <p:nvSpPr>
          <p:cNvPr id="54" name="Freeform: Shape 53">
            <a:extLst>
              <a:ext uri="{FF2B5EF4-FFF2-40B4-BE49-F238E27FC236}">
                <a16:creationId xmlns:a16="http://schemas.microsoft.com/office/drawing/2014/main" id="{38B7ADD5-42A9-43D1-A489-129676D62275}"/>
              </a:ext>
            </a:extLst>
          </p:cNvPr>
          <p:cNvSpPr/>
          <p:nvPr/>
        </p:nvSpPr>
        <p:spPr>
          <a:xfrm rot="15553303">
            <a:off x="10020471" y="5078013"/>
            <a:ext cx="650386" cy="775854"/>
          </a:xfrm>
          <a:custGeom>
            <a:avLst/>
            <a:gdLst>
              <a:gd name="connsiteX0" fmla="*/ 594967 w 650386"/>
              <a:gd name="connsiteY0" fmla="*/ 0 h 775854"/>
              <a:gd name="connsiteX1" fmla="*/ 3840 w 650386"/>
              <a:gd name="connsiteY1" fmla="*/ 277091 h 775854"/>
              <a:gd name="connsiteX2" fmla="*/ 22313 w 650386"/>
              <a:gd name="connsiteY2" fmla="*/ 314036 h 775854"/>
              <a:gd name="connsiteX3" fmla="*/ 216277 w 650386"/>
              <a:gd name="connsiteY3" fmla="*/ 424872 h 775854"/>
              <a:gd name="connsiteX4" fmla="*/ 364058 w 650386"/>
              <a:gd name="connsiteY4" fmla="*/ 508000 h 775854"/>
              <a:gd name="connsiteX5" fmla="*/ 465658 w 650386"/>
              <a:gd name="connsiteY5" fmla="*/ 572654 h 775854"/>
              <a:gd name="connsiteX6" fmla="*/ 548786 w 650386"/>
              <a:gd name="connsiteY6" fmla="*/ 655781 h 775854"/>
              <a:gd name="connsiteX7" fmla="*/ 622677 w 650386"/>
              <a:gd name="connsiteY7" fmla="*/ 729672 h 775854"/>
              <a:gd name="connsiteX8" fmla="*/ 650386 w 650386"/>
              <a:gd name="connsiteY8" fmla="*/ 775854 h 77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0386" h="775854">
                <a:moveTo>
                  <a:pt x="594967" y="0"/>
                </a:moveTo>
                <a:cubicBezTo>
                  <a:pt x="397925" y="92364"/>
                  <a:pt x="194648" y="172454"/>
                  <a:pt x="3840" y="277091"/>
                </a:cubicBezTo>
                <a:cubicBezTo>
                  <a:pt x="-8233" y="283711"/>
                  <a:pt x="11010" y="306173"/>
                  <a:pt x="22313" y="314036"/>
                </a:cubicBezTo>
                <a:cubicBezTo>
                  <a:pt x="83443" y="356561"/>
                  <a:pt x="151490" y="388159"/>
                  <a:pt x="216277" y="424872"/>
                </a:cubicBezTo>
                <a:cubicBezTo>
                  <a:pt x="565788" y="622928"/>
                  <a:pt x="80275" y="345838"/>
                  <a:pt x="364058" y="508000"/>
                </a:cubicBezTo>
                <a:cubicBezTo>
                  <a:pt x="397003" y="526826"/>
                  <a:pt x="436810" y="546025"/>
                  <a:pt x="465658" y="572654"/>
                </a:cubicBezTo>
                <a:cubicBezTo>
                  <a:pt x="494453" y="599233"/>
                  <a:pt x="524307" y="625181"/>
                  <a:pt x="548786" y="655781"/>
                </a:cubicBezTo>
                <a:cubicBezTo>
                  <a:pt x="595348" y="713984"/>
                  <a:pt x="569960" y="690135"/>
                  <a:pt x="622677" y="729672"/>
                </a:cubicBezTo>
                <a:cubicBezTo>
                  <a:pt x="643096" y="770512"/>
                  <a:pt x="631412" y="756883"/>
                  <a:pt x="650386" y="775854"/>
                </a:cubicBezTo>
              </a:path>
            </a:pathLst>
          </a:custGeom>
          <a:noFill/>
          <a:ln w="152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eeform: Shape 4">
            <a:extLst>
              <a:ext uri="{FF2B5EF4-FFF2-40B4-BE49-F238E27FC236}">
                <a16:creationId xmlns:a16="http://schemas.microsoft.com/office/drawing/2014/main" id="{1F7D3EBD-65F5-40C2-9D81-7F4A9A1E755F}"/>
              </a:ext>
            </a:extLst>
          </p:cNvPr>
          <p:cNvSpPr/>
          <p:nvPr/>
        </p:nvSpPr>
        <p:spPr>
          <a:xfrm>
            <a:off x="6160460" y="2133600"/>
            <a:ext cx="4544485" cy="3814618"/>
          </a:xfrm>
          <a:custGeom>
            <a:avLst/>
            <a:gdLst>
              <a:gd name="connsiteX0" fmla="*/ 1265576 w 4544485"/>
              <a:gd name="connsiteY0" fmla="*/ 3814618 h 3814618"/>
              <a:gd name="connsiteX1" fmla="*/ 1256340 w 4544485"/>
              <a:gd name="connsiteY1" fmla="*/ 3759200 h 3814618"/>
              <a:gd name="connsiteX2" fmla="*/ 1247104 w 4544485"/>
              <a:gd name="connsiteY2" fmla="*/ 3685309 h 3814618"/>
              <a:gd name="connsiteX3" fmla="*/ 1228631 w 4544485"/>
              <a:gd name="connsiteY3" fmla="*/ 3611418 h 3814618"/>
              <a:gd name="connsiteX4" fmla="*/ 1219395 w 4544485"/>
              <a:gd name="connsiteY4" fmla="*/ 3528291 h 3814618"/>
              <a:gd name="connsiteX5" fmla="*/ 1210158 w 4544485"/>
              <a:gd name="connsiteY5" fmla="*/ 3048000 h 3814618"/>
              <a:gd name="connsiteX6" fmla="*/ 1200922 w 4544485"/>
              <a:gd name="connsiteY6" fmla="*/ 2983345 h 3814618"/>
              <a:gd name="connsiteX7" fmla="*/ 1182449 w 4544485"/>
              <a:gd name="connsiteY7" fmla="*/ 2900218 h 3814618"/>
              <a:gd name="connsiteX8" fmla="*/ 1154740 w 4544485"/>
              <a:gd name="connsiteY8" fmla="*/ 2632364 h 3814618"/>
              <a:gd name="connsiteX9" fmla="*/ 1145504 w 4544485"/>
              <a:gd name="connsiteY9" fmla="*/ 2512291 h 3814618"/>
              <a:gd name="connsiteX10" fmla="*/ 1127031 w 4544485"/>
              <a:gd name="connsiteY10" fmla="*/ 2272145 h 3814618"/>
              <a:gd name="connsiteX11" fmla="*/ 1136267 w 4544485"/>
              <a:gd name="connsiteY11" fmla="*/ 1995055 h 3814618"/>
              <a:gd name="connsiteX12" fmla="*/ 1145504 w 4544485"/>
              <a:gd name="connsiteY12" fmla="*/ 1884218 h 3814618"/>
              <a:gd name="connsiteX13" fmla="*/ 1136267 w 4544485"/>
              <a:gd name="connsiteY13" fmla="*/ 1505527 h 3814618"/>
              <a:gd name="connsiteX14" fmla="*/ 1127031 w 4544485"/>
              <a:gd name="connsiteY14" fmla="*/ 1450109 h 3814618"/>
              <a:gd name="connsiteX15" fmla="*/ 1099322 w 4544485"/>
              <a:gd name="connsiteY15" fmla="*/ 1311564 h 3814618"/>
              <a:gd name="connsiteX16" fmla="*/ 1071613 w 4544485"/>
              <a:gd name="connsiteY16" fmla="*/ 1274618 h 3814618"/>
              <a:gd name="connsiteX17" fmla="*/ 1034667 w 4544485"/>
              <a:gd name="connsiteY17" fmla="*/ 1191491 h 3814618"/>
              <a:gd name="connsiteX18" fmla="*/ 1025431 w 4544485"/>
              <a:gd name="connsiteY18" fmla="*/ 1163782 h 3814618"/>
              <a:gd name="connsiteX19" fmla="*/ 997722 w 4544485"/>
              <a:gd name="connsiteY19" fmla="*/ 1154545 h 3814618"/>
              <a:gd name="connsiteX20" fmla="*/ 970013 w 4544485"/>
              <a:gd name="connsiteY20" fmla="*/ 1126836 h 3814618"/>
              <a:gd name="connsiteX21" fmla="*/ 914595 w 4544485"/>
              <a:gd name="connsiteY21" fmla="*/ 1108364 h 3814618"/>
              <a:gd name="connsiteX22" fmla="*/ 886885 w 4544485"/>
              <a:gd name="connsiteY22" fmla="*/ 1089891 h 3814618"/>
              <a:gd name="connsiteX23" fmla="*/ 757576 w 4544485"/>
              <a:gd name="connsiteY23" fmla="*/ 1099127 h 3814618"/>
              <a:gd name="connsiteX24" fmla="*/ 674449 w 4544485"/>
              <a:gd name="connsiteY24" fmla="*/ 1173018 h 3814618"/>
              <a:gd name="connsiteX25" fmla="*/ 619031 w 4544485"/>
              <a:gd name="connsiteY25" fmla="*/ 1265382 h 3814618"/>
              <a:gd name="connsiteX26" fmla="*/ 609795 w 4544485"/>
              <a:gd name="connsiteY26" fmla="*/ 1302327 h 3814618"/>
              <a:gd name="connsiteX27" fmla="*/ 591322 w 4544485"/>
              <a:gd name="connsiteY27" fmla="*/ 1357745 h 3814618"/>
              <a:gd name="connsiteX28" fmla="*/ 572849 w 4544485"/>
              <a:gd name="connsiteY28" fmla="*/ 1487055 h 3814618"/>
              <a:gd name="connsiteX29" fmla="*/ 563613 w 4544485"/>
              <a:gd name="connsiteY29" fmla="*/ 1551709 h 3814618"/>
              <a:gd name="connsiteX30" fmla="*/ 545140 w 4544485"/>
              <a:gd name="connsiteY30" fmla="*/ 1607127 h 3814618"/>
              <a:gd name="connsiteX31" fmla="*/ 535904 w 4544485"/>
              <a:gd name="connsiteY31" fmla="*/ 1662545 h 3814618"/>
              <a:gd name="connsiteX32" fmla="*/ 489722 w 4544485"/>
              <a:gd name="connsiteY32" fmla="*/ 1708727 h 3814618"/>
              <a:gd name="connsiteX33" fmla="*/ 452776 w 4544485"/>
              <a:gd name="connsiteY33" fmla="*/ 1717964 h 3814618"/>
              <a:gd name="connsiteX34" fmla="*/ 268049 w 4544485"/>
              <a:gd name="connsiteY34" fmla="*/ 1681018 h 3814618"/>
              <a:gd name="connsiteX35" fmla="*/ 221867 w 4544485"/>
              <a:gd name="connsiteY35" fmla="*/ 1662545 h 3814618"/>
              <a:gd name="connsiteX36" fmla="*/ 92558 w 4544485"/>
              <a:gd name="connsiteY36" fmla="*/ 1570182 h 3814618"/>
              <a:gd name="connsiteX37" fmla="*/ 46376 w 4544485"/>
              <a:gd name="connsiteY37" fmla="*/ 1487055 h 3814618"/>
              <a:gd name="connsiteX38" fmla="*/ 37140 w 4544485"/>
              <a:gd name="connsiteY38" fmla="*/ 1440873 h 3814618"/>
              <a:gd name="connsiteX39" fmla="*/ 27904 w 4544485"/>
              <a:gd name="connsiteY39" fmla="*/ 1385455 h 3814618"/>
              <a:gd name="connsiteX40" fmla="*/ 9431 w 4544485"/>
              <a:gd name="connsiteY40" fmla="*/ 1348509 h 3814618"/>
              <a:gd name="connsiteX41" fmla="*/ 195 w 4544485"/>
              <a:gd name="connsiteY41" fmla="*/ 1062182 h 3814618"/>
              <a:gd name="connsiteX42" fmla="*/ 27904 w 4544485"/>
              <a:gd name="connsiteY42" fmla="*/ 738909 h 3814618"/>
              <a:gd name="connsiteX43" fmla="*/ 55613 w 4544485"/>
              <a:gd name="connsiteY43" fmla="*/ 628073 h 3814618"/>
              <a:gd name="connsiteX44" fmla="*/ 83322 w 4544485"/>
              <a:gd name="connsiteY44" fmla="*/ 544945 h 3814618"/>
              <a:gd name="connsiteX45" fmla="*/ 120267 w 4544485"/>
              <a:gd name="connsiteY45" fmla="*/ 508000 h 3814618"/>
              <a:gd name="connsiteX46" fmla="*/ 157213 w 4544485"/>
              <a:gd name="connsiteY46" fmla="*/ 443345 h 3814618"/>
              <a:gd name="connsiteX47" fmla="*/ 184922 w 4544485"/>
              <a:gd name="connsiteY47" fmla="*/ 424873 h 3814618"/>
              <a:gd name="connsiteX48" fmla="*/ 231104 w 4544485"/>
              <a:gd name="connsiteY48" fmla="*/ 369455 h 3814618"/>
              <a:gd name="connsiteX49" fmla="*/ 268049 w 4544485"/>
              <a:gd name="connsiteY49" fmla="*/ 350982 h 3814618"/>
              <a:gd name="connsiteX50" fmla="*/ 295758 w 4544485"/>
              <a:gd name="connsiteY50" fmla="*/ 314036 h 3814618"/>
              <a:gd name="connsiteX51" fmla="*/ 323467 w 4544485"/>
              <a:gd name="connsiteY51" fmla="*/ 304800 h 3814618"/>
              <a:gd name="connsiteX52" fmla="*/ 351176 w 4544485"/>
              <a:gd name="connsiteY52" fmla="*/ 286327 h 3814618"/>
              <a:gd name="connsiteX53" fmla="*/ 406595 w 4544485"/>
              <a:gd name="connsiteY53" fmla="*/ 267855 h 3814618"/>
              <a:gd name="connsiteX54" fmla="*/ 452776 w 4544485"/>
              <a:gd name="connsiteY54" fmla="*/ 249382 h 3814618"/>
              <a:gd name="connsiteX55" fmla="*/ 517431 w 4544485"/>
              <a:gd name="connsiteY55" fmla="*/ 240145 h 3814618"/>
              <a:gd name="connsiteX56" fmla="*/ 1006958 w 4544485"/>
              <a:gd name="connsiteY56" fmla="*/ 258618 h 3814618"/>
              <a:gd name="connsiteX57" fmla="*/ 1154740 w 4544485"/>
              <a:gd name="connsiteY57" fmla="*/ 277091 h 3814618"/>
              <a:gd name="connsiteX58" fmla="*/ 1228631 w 4544485"/>
              <a:gd name="connsiteY58" fmla="*/ 286327 h 3814618"/>
              <a:gd name="connsiteX59" fmla="*/ 1339467 w 4544485"/>
              <a:gd name="connsiteY59" fmla="*/ 304800 h 3814618"/>
              <a:gd name="connsiteX60" fmla="*/ 1468776 w 4544485"/>
              <a:gd name="connsiteY60" fmla="*/ 314036 h 3814618"/>
              <a:gd name="connsiteX61" fmla="*/ 1542667 w 4544485"/>
              <a:gd name="connsiteY61" fmla="*/ 332509 h 3814618"/>
              <a:gd name="connsiteX62" fmla="*/ 2013722 w 4544485"/>
              <a:gd name="connsiteY62" fmla="*/ 323273 h 3814618"/>
              <a:gd name="connsiteX63" fmla="*/ 2143031 w 4544485"/>
              <a:gd name="connsiteY63" fmla="*/ 277091 h 3814618"/>
              <a:gd name="connsiteX64" fmla="*/ 2189213 w 4544485"/>
              <a:gd name="connsiteY64" fmla="*/ 249382 h 3814618"/>
              <a:gd name="connsiteX65" fmla="*/ 2309285 w 4544485"/>
              <a:gd name="connsiteY65" fmla="*/ 193964 h 3814618"/>
              <a:gd name="connsiteX66" fmla="*/ 2346231 w 4544485"/>
              <a:gd name="connsiteY66" fmla="*/ 157018 h 3814618"/>
              <a:gd name="connsiteX67" fmla="*/ 2410885 w 4544485"/>
              <a:gd name="connsiteY67" fmla="*/ 129309 h 3814618"/>
              <a:gd name="connsiteX68" fmla="*/ 2475540 w 4544485"/>
              <a:gd name="connsiteY68" fmla="*/ 83127 h 3814618"/>
              <a:gd name="connsiteX69" fmla="*/ 2577140 w 4544485"/>
              <a:gd name="connsiteY69" fmla="*/ 36945 h 3814618"/>
              <a:gd name="connsiteX70" fmla="*/ 2660267 w 4544485"/>
              <a:gd name="connsiteY70" fmla="*/ 0 h 3814618"/>
              <a:gd name="connsiteX71" fmla="*/ 2734158 w 4544485"/>
              <a:gd name="connsiteY71" fmla="*/ 9236 h 3814618"/>
              <a:gd name="connsiteX72" fmla="*/ 2771104 w 4544485"/>
              <a:gd name="connsiteY72" fmla="*/ 64655 h 3814618"/>
              <a:gd name="connsiteX73" fmla="*/ 2808049 w 4544485"/>
              <a:gd name="connsiteY73" fmla="*/ 157018 h 3814618"/>
              <a:gd name="connsiteX74" fmla="*/ 2844995 w 4544485"/>
              <a:gd name="connsiteY74" fmla="*/ 240145 h 3814618"/>
              <a:gd name="connsiteX75" fmla="*/ 2826522 w 4544485"/>
              <a:gd name="connsiteY75" fmla="*/ 683491 h 3814618"/>
              <a:gd name="connsiteX76" fmla="*/ 2789576 w 4544485"/>
              <a:gd name="connsiteY76" fmla="*/ 775855 h 3814618"/>
              <a:gd name="connsiteX77" fmla="*/ 2771104 w 4544485"/>
              <a:gd name="connsiteY77" fmla="*/ 822036 h 3814618"/>
              <a:gd name="connsiteX78" fmla="*/ 2743395 w 4544485"/>
              <a:gd name="connsiteY78" fmla="*/ 868218 h 3814618"/>
              <a:gd name="connsiteX79" fmla="*/ 2724922 w 4544485"/>
              <a:gd name="connsiteY79" fmla="*/ 895927 h 3814618"/>
              <a:gd name="connsiteX80" fmla="*/ 2660267 w 4544485"/>
              <a:gd name="connsiteY80" fmla="*/ 997527 h 3814618"/>
              <a:gd name="connsiteX81" fmla="*/ 2632558 w 4544485"/>
              <a:gd name="connsiteY81" fmla="*/ 1062182 h 3814618"/>
              <a:gd name="connsiteX82" fmla="*/ 2586376 w 4544485"/>
              <a:gd name="connsiteY82" fmla="*/ 1136073 h 3814618"/>
              <a:gd name="connsiteX83" fmla="*/ 2549431 w 4544485"/>
              <a:gd name="connsiteY83" fmla="*/ 1265382 h 3814618"/>
              <a:gd name="connsiteX84" fmla="*/ 2558667 w 4544485"/>
              <a:gd name="connsiteY84" fmla="*/ 1459345 h 3814618"/>
              <a:gd name="connsiteX85" fmla="*/ 2567904 w 4544485"/>
              <a:gd name="connsiteY85" fmla="*/ 1496291 h 3814618"/>
              <a:gd name="connsiteX86" fmla="*/ 2715685 w 4544485"/>
              <a:gd name="connsiteY86" fmla="*/ 1588655 h 3814618"/>
              <a:gd name="connsiteX87" fmla="*/ 2789576 w 4544485"/>
              <a:gd name="connsiteY87" fmla="*/ 1616364 h 3814618"/>
              <a:gd name="connsiteX88" fmla="*/ 2909649 w 4544485"/>
              <a:gd name="connsiteY88" fmla="*/ 1653309 h 3814618"/>
              <a:gd name="connsiteX89" fmla="*/ 2955831 w 4544485"/>
              <a:gd name="connsiteY89" fmla="*/ 1671782 h 3814618"/>
              <a:gd name="connsiteX90" fmla="*/ 3029722 w 4544485"/>
              <a:gd name="connsiteY90" fmla="*/ 1681018 h 3814618"/>
              <a:gd name="connsiteX91" fmla="*/ 3306813 w 4544485"/>
              <a:gd name="connsiteY91" fmla="*/ 1671782 h 3814618"/>
              <a:gd name="connsiteX92" fmla="*/ 3334522 w 4544485"/>
              <a:gd name="connsiteY92" fmla="*/ 1653309 h 3814618"/>
              <a:gd name="connsiteX93" fmla="*/ 3380704 w 4544485"/>
              <a:gd name="connsiteY93" fmla="*/ 1616364 h 3814618"/>
              <a:gd name="connsiteX94" fmla="*/ 3408413 w 4544485"/>
              <a:gd name="connsiteY94" fmla="*/ 1588655 h 3814618"/>
              <a:gd name="connsiteX95" fmla="*/ 3445358 w 4544485"/>
              <a:gd name="connsiteY95" fmla="*/ 1570182 h 3814618"/>
              <a:gd name="connsiteX96" fmla="*/ 3491540 w 4544485"/>
              <a:gd name="connsiteY96" fmla="*/ 1505527 h 3814618"/>
              <a:gd name="connsiteX97" fmla="*/ 3565431 w 4544485"/>
              <a:gd name="connsiteY97" fmla="*/ 1431636 h 3814618"/>
              <a:gd name="connsiteX98" fmla="*/ 3574667 w 4544485"/>
              <a:gd name="connsiteY98" fmla="*/ 1394691 h 3814618"/>
              <a:gd name="connsiteX99" fmla="*/ 3602376 w 4544485"/>
              <a:gd name="connsiteY99" fmla="*/ 1376218 h 3814618"/>
              <a:gd name="connsiteX100" fmla="*/ 3620849 w 4544485"/>
              <a:gd name="connsiteY100" fmla="*/ 1348509 h 3814618"/>
              <a:gd name="connsiteX101" fmla="*/ 3648558 w 4544485"/>
              <a:gd name="connsiteY101" fmla="*/ 1293091 h 3814618"/>
              <a:gd name="connsiteX102" fmla="*/ 3676267 w 4544485"/>
              <a:gd name="connsiteY102" fmla="*/ 1274618 h 3814618"/>
              <a:gd name="connsiteX103" fmla="*/ 3750158 w 4544485"/>
              <a:gd name="connsiteY103" fmla="*/ 1209964 h 3814618"/>
              <a:gd name="connsiteX104" fmla="*/ 3777867 w 4544485"/>
              <a:gd name="connsiteY104" fmla="*/ 1191491 h 3814618"/>
              <a:gd name="connsiteX105" fmla="*/ 3805576 w 4544485"/>
              <a:gd name="connsiteY105" fmla="*/ 1163782 h 3814618"/>
              <a:gd name="connsiteX106" fmla="*/ 3842522 w 4544485"/>
              <a:gd name="connsiteY106" fmla="*/ 1154545 h 3814618"/>
              <a:gd name="connsiteX107" fmla="*/ 3870231 w 4544485"/>
              <a:gd name="connsiteY107" fmla="*/ 1136073 h 3814618"/>
              <a:gd name="connsiteX108" fmla="*/ 4110376 w 4544485"/>
              <a:gd name="connsiteY108" fmla="*/ 1136073 h 3814618"/>
              <a:gd name="connsiteX109" fmla="*/ 4156558 w 4544485"/>
              <a:gd name="connsiteY109" fmla="*/ 1145309 h 3814618"/>
              <a:gd name="connsiteX110" fmla="*/ 4295104 w 4544485"/>
              <a:gd name="connsiteY110" fmla="*/ 1228436 h 3814618"/>
              <a:gd name="connsiteX111" fmla="*/ 4359758 w 4544485"/>
              <a:gd name="connsiteY111" fmla="*/ 1293091 h 3814618"/>
              <a:gd name="connsiteX112" fmla="*/ 4387467 w 4544485"/>
              <a:gd name="connsiteY112" fmla="*/ 1339273 h 3814618"/>
              <a:gd name="connsiteX113" fmla="*/ 4396704 w 4544485"/>
              <a:gd name="connsiteY113" fmla="*/ 1366982 h 3814618"/>
              <a:gd name="connsiteX114" fmla="*/ 4452122 w 4544485"/>
              <a:gd name="connsiteY114" fmla="*/ 1477818 h 3814618"/>
              <a:gd name="connsiteX115" fmla="*/ 4479831 w 4544485"/>
              <a:gd name="connsiteY115" fmla="*/ 1560945 h 3814618"/>
              <a:gd name="connsiteX116" fmla="*/ 4489067 w 4544485"/>
              <a:gd name="connsiteY116" fmla="*/ 1588655 h 3814618"/>
              <a:gd name="connsiteX117" fmla="*/ 4516776 w 4544485"/>
              <a:gd name="connsiteY117" fmla="*/ 1662545 h 3814618"/>
              <a:gd name="connsiteX118" fmla="*/ 4526013 w 4544485"/>
              <a:gd name="connsiteY118" fmla="*/ 1736436 h 3814618"/>
              <a:gd name="connsiteX119" fmla="*/ 4544485 w 4544485"/>
              <a:gd name="connsiteY119" fmla="*/ 1865745 h 3814618"/>
              <a:gd name="connsiteX120" fmla="*/ 4535249 w 4544485"/>
              <a:gd name="connsiteY120" fmla="*/ 2198255 h 3814618"/>
              <a:gd name="connsiteX121" fmla="*/ 4442885 w 4544485"/>
              <a:gd name="connsiteY121" fmla="*/ 2392218 h 3814618"/>
              <a:gd name="connsiteX122" fmla="*/ 4415176 w 4544485"/>
              <a:gd name="connsiteY122" fmla="*/ 2419927 h 3814618"/>
              <a:gd name="connsiteX123" fmla="*/ 4387467 w 4544485"/>
              <a:gd name="connsiteY123" fmla="*/ 2466109 h 3814618"/>
              <a:gd name="connsiteX124" fmla="*/ 4350522 w 4544485"/>
              <a:gd name="connsiteY124" fmla="*/ 2503055 h 3814618"/>
              <a:gd name="connsiteX125" fmla="*/ 4322813 w 4544485"/>
              <a:gd name="connsiteY125" fmla="*/ 2549236 h 3814618"/>
              <a:gd name="connsiteX126" fmla="*/ 4258158 w 4544485"/>
              <a:gd name="connsiteY126" fmla="*/ 2623127 h 3814618"/>
              <a:gd name="connsiteX127" fmla="*/ 4239685 w 4544485"/>
              <a:gd name="connsiteY127" fmla="*/ 2660073 h 3814618"/>
              <a:gd name="connsiteX128" fmla="*/ 4221213 w 4544485"/>
              <a:gd name="connsiteY128" fmla="*/ 2706255 h 3814618"/>
              <a:gd name="connsiteX129" fmla="*/ 4193504 w 4544485"/>
              <a:gd name="connsiteY129" fmla="*/ 2733964 h 3814618"/>
              <a:gd name="connsiteX130" fmla="*/ 4156558 w 4544485"/>
              <a:gd name="connsiteY130" fmla="*/ 2835564 h 3814618"/>
              <a:gd name="connsiteX131" fmla="*/ 4138085 w 4544485"/>
              <a:gd name="connsiteY131" fmla="*/ 2890982 h 3814618"/>
              <a:gd name="connsiteX132" fmla="*/ 4119613 w 4544485"/>
              <a:gd name="connsiteY132" fmla="*/ 2937164 h 3814618"/>
              <a:gd name="connsiteX133" fmla="*/ 4101140 w 4544485"/>
              <a:gd name="connsiteY133" fmla="*/ 3029527 h 3814618"/>
              <a:gd name="connsiteX134" fmla="*/ 4091904 w 4544485"/>
              <a:gd name="connsiteY134" fmla="*/ 3075709 h 3814618"/>
              <a:gd name="connsiteX135" fmla="*/ 4101140 w 4544485"/>
              <a:gd name="connsiteY135" fmla="*/ 3306618 h 3814618"/>
              <a:gd name="connsiteX136" fmla="*/ 4110376 w 4544485"/>
              <a:gd name="connsiteY136" fmla="*/ 3334327 h 3814618"/>
              <a:gd name="connsiteX137" fmla="*/ 4128849 w 4544485"/>
              <a:gd name="connsiteY137" fmla="*/ 3362036 h 3814618"/>
              <a:gd name="connsiteX138" fmla="*/ 4147322 w 4544485"/>
              <a:gd name="connsiteY138" fmla="*/ 3426691 h 3814618"/>
              <a:gd name="connsiteX139" fmla="*/ 4175031 w 4544485"/>
              <a:gd name="connsiteY139" fmla="*/ 3472873 h 3814618"/>
              <a:gd name="connsiteX140" fmla="*/ 4184267 w 4544485"/>
              <a:gd name="connsiteY140" fmla="*/ 3500582 h 3814618"/>
              <a:gd name="connsiteX141" fmla="*/ 4211976 w 4544485"/>
              <a:gd name="connsiteY141" fmla="*/ 3509818 h 38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4544485" h="3814618">
                <a:moveTo>
                  <a:pt x="1265576" y="3814618"/>
                </a:moveTo>
                <a:cubicBezTo>
                  <a:pt x="1262497" y="3796145"/>
                  <a:pt x="1258988" y="3777739"/>
                  <a:pt x="1256340" y="3759200"/>
                </a:cubicBezTo>
                <a:cubicBezTo>
                  <a:pt x="1252830" y="3734627"/>
                  <a:pt x="1251678" y="3709706"/>
                  <a:pt x="1247104" y="3685309"/>
                </a:cubicBezTo>
                <a:cubicBezTo>
                  <a:pt x="1242425" y="3660355"/>
                  <a:pt x="1234789" y="3636048"/>
                  <a:pt x="1228631" y="3611418"/>
                </a:cubicBezTo>
                <a:cubicBezTo>
                  <a:pt x="1225552" y="3583709"/>
                  <a:pt x="1220309" y="3556156"/>
                  <a:pt x="1219395" y="3528291"/>
                </a:cubicBezTo>
                <a:cubicBezTo>
                  <a:pt x="1214148" y="3368250"/>
                  <a:pt x="1215583" y="3208035"/>
                  <a:pt x="1210158" y="3048000"/>
                </a:cubicBezTo>
                <a:cubicBezTo>
                  <a:pt x="1209420" y="3026242"/>
                  <a:pt x="1204501" y="3004819"/>
                  <a:pt x="1200922" y="2983345"/>
                </a:cubicBezTo>
                <a:cubicBezTo>
                  <a:pt x="1195061" y="2948182"/>
                  <a:pt x="1190749" y="2933418"/>
                  <a:pt x="1182449" y="2900218"/>
                </a:cubicBezTo>
                <a:cubicBezTo>
                  <a:pt x="1160803" y="2532229"/>
                  <a:pt x="1189127" y="2918920"/>
                  <a:pt x="1154740" y="2632364"/>
                </a:cubicBezTo>
                <a:cubicBezTo>
                  <a:pt x="1149957" y="2592507"/>
                  <a:pt x="1148838" y="2552295"/>
                  <a:pt x="1145504" y="2512291"/>
                </a:cubicBezTo>
                <a:cubicBezTo>
                  <a:pt x="1127599" y="2297433"/>
                  <a:pt x="1144623" y="2536035"/>
                  <a:pt x="1127031" y="2272145"/>
                </a:cubicBezTo>
                <a:cubicBezTo>
                  <a:pt x="1130110" y="2179782"/>
                  <a:pt x="1131871" y="2087365"/>
                  <a:pt x="1136267" y="1995055"/>
                </a:cubicBezTo>
                <a:cubicBezTo>
                  <a:pt x="1138030" y="1958023"/>
                  <a:pt x="1145504" y="1921292"/>
                  <a:pt x="1145504" y="1884218"/>
                </a:cubicBezTo>
                <a:cubicBezTo>
                  <a:pt x="1145504" y="1757950"/>
                  <a:pt x="1141635" y="1631681"/>
                  <a:pt x="1136267" y="1505527"/>
                </a:cubicBezTo>
                <a:cubicBezTo>
                  <a:pt x="1135471" y="1486816"/>
                  <a:pt x="1129879" y="1468619"/>
                  <a:pt x="1127031" y="1450109"/>
                </a:cubicBezTo>
                <a:cubicBezTo>
                  <a:pt x="1123475" y="1426995"/>
                  <a:pt x="1112264" y="1328820"/>
                  <a:pt x="1099322" y="1311564"/>
                </a:cubicBezTo>
                <a:lnTo>
                  <a:pt x="1071613" y="1274618"/>
                </a:lnTo>
                <a:cubicBezTo>
                  <a:pt x="1023952" y="1131637"/>
                  <a:pt x="1078580" y="1279317"/>
                  <a:pt x="1034667" y="1191491"/>
                </a:cubicBezTo>
                <a:cubicBezTo>
                  <a:pt x="1030313" y="1182783"/>
                  <a:pt x="1032315" y="1170666"/>
                  <a:pt x="1025431" y="1163782"/>
                </a:cubicBezTo>
                <a:cubicBezTo>
                  <a:pt x="1018547" y="1156898"/>
                  <a:pt x="1006958" y="1157624"/>
                  <a:pt x="997722" y="1154545"/>
                </a:cubicBezTo>
                <a:cubicBezTo>
                  <a:pt x="988486" y="1145309"/>
                  <a:pt x="981431" y="1133179"/>
                  <a:pt x="970013" y="1126836"/>
                </a:cubicBezTo>
                <a:cubicBezTo>
                  <a:pt x="952992" y="1117380"/>
                  <a:pt x="914595" y="1108364"/>
                  <a:pt x="914595" y="1108364"/>
                </a:cubicBezTo>
                <a:cubicBezTo>
                  <a:pt x="905358" y="1102206"/>
                  <a:pt x="897279" y="1093789"/>
                  <a:pt x="886885" y="1089891"/>
                </a:cubicBezTo>
                <a:cubicBezTo>
                  <a:pt x="834559" y="1070269"/>
                  <a:pt x="816812" y="1085964"/>
                  <a:pt x="757576" y="1099127"/>
                </a:cubicBezTo>
                <a:cubicBezTo>
                  <a:pt x="704145" y="1134749"/>
                  <a:pt x="705221" y="1125151"/>
                  <a:pt x="674449" y="1173018"/>
                </a:cubicBezTo>
                <a:cubicBezTo>
                  <a:pt x="655033" y="1203220"/>
                  <a:pt x="619031" y="1265382"/>
                  <a:pt x="619031" y="1265382"/>
                </a:cubicBezTo>
                <a:cubicBezTo>
                  <a:pt x="615952" y="1277697"/>
                  <a:pt x="613443" y="1290168"/>
                  <a:pt x="609795" y="1302327"/>
                </a:cubicBezTo>
                <a:cubicBezTo>
                  <a:pt x="604200" y="1320978"/>
                  <a:pt x="595141" y="1338651"/>
                  <a:pt x="591322" y="1357745"/>
                </a:cubicBezTo>
                <a:cubicBezTo>
                  <a:pt x="582783" y="1400440"/>
                  <a:pt x="579007" y="1443952"/>
                  <a:pt x="572849" y="1487055"/>
                </a:cubicBezTo>
                <a:cubicBezTo>
                  <a:pt x="569770" y="1508606"/>
                  <a:pt x="570497" y="1531056"/>
                  <a:pt x="563613" y="1551709"/>
                </a:cubicBezTo>
                <a:lnTo>
                  <a:pt x="545140" y="1607127"/>
                </a:lnTo>
                <a:cubicBezTo>
                  <a:pt x="542061" y="1625600"/>
                  <a:pt x="541826" y="1644779"/>
                  <a:pt x="535904" y="1662545"/>
                </a:cubicBezTo>
                <a:cubicBezTo>
                  <a:pt x="529062" y="1683072"/>
                  <a:pt x="508880" y="1700516"/>
                  <a:pt x="489722" y="1708727"/>
                </a:cubicBezTo>
                <a:cubicBezTo>
                  <a:pt x="478054" y="1713728"/>
                  <a:pt x="465091" y="1714885"/>
                  <a:pt x="452776" y="1717964"/>
                </a:cubicBezTo>
                <a:cubicBezTo>
                  <a:pt x="391200" y="1705649"/>
                  <a:pt x="329110" y="1695673"/>
                  <a:pt x="268049" y="1681018"/>
                </a:cubicBezTo>
                <a:cubicBezTo>
                  <a:pt x="251927" y="1677149"/>
                  <a:pt x="235662" y="1671742"/>
                  <a:pt x="221867" y="1662545"/>
                </a:cubicBezTo>
                <a:cubicBezTo>
                  <a:pt x="36260" y="1538808"/>
                  <a:pt x="193577" y="1620691"/>
                  <a:pt x="92558" y="1570182"/>
                </a:cubicBezTo>
                <a:cubicBezTo>
                  <a:pt x="64261" y="1532452"/>
                  <a:pt x="60486" y="1534088"/>
                  <a:pt x="46376" y="1487055"/>
                </a:cubicBezTo>
                <a:cubicBezTo>
                  <a:pt x="41865" y="1472018"/>
                  <a:pt x="39948" y="1456319"/>
                  <a:pt x="37140" y="1440873"/>
                </a:cubicBezTo>
                <a:cubicBezTo>
                  <a:pt x="33790" y="1422448"/>
                  <a:pt x="33285" y="1403393"/>
                  <a:pt x="27904" y="1385455"/>
                </a:cubicBezTo>
                <a:cubicBezTo>
                  <a:pt x="23948" y="1372267"/>
                  <a:pt x="15589" y="1360824"/>
                  <a:pt x="9431" y="1348509"/>
                </a:cubicBezTo>
                <a:cubicBezTo>
                  <a:pt x="6352" y="1253067"/>
                  <a:pt x="-1320" y="1157662"/>
                  <a:pt x="195" y="1062182"/>
                </a:cubicBezTo>
                <a:cubicBezTo>
                  <a:pt x="4329" y="801734"/>
                  <a:pt x="-11077" y="855843"/>
                  <a:pt x="27904" y="738909"/>
                </a:cubicBezTo>
                <a:cubicBezTo>
                  <a:pt x="43274" y="646684"/>
                  <a:pt x="28168" y="719557"/>
                  <a:pt x="55613" y="628073"/>
                </a:cubicBezTo>
                <a:cubicBezTo>
                  <a:pt x="64009" y="600087"/>
                  <a:pt x="66484" y="570203"/>
                  <a:pt x="83322" y="544945"/>
                </a:cubicBezTo>
                <a:cubicBezTo>
                  <a:pt x="92983" y="530454"/>
                  <a:pt x="107952" y="520315"/>
                  <a:pt x="120267" y="508000"/>
                </a:cubicBezTo>
                <a:cubicBezTo>
                  <a:pt x="130835" y="476298"/>
                  <a:pt x="129255" y="471303"/>
                  <a:pt x="157213" y="443345"/>
                </a:cubicBezTo>
                <a:cubicBezTo>
                  <a:pt x="165062" y="435496"/>
                  <a:pt x="175686" y="431030"/>
                  <a:pt x="184922" y="424873"/>
                </a:cubicBezTo>
                <a:cubicBezTo>
                  <a:pt x="199652" y="402779"/>
                  <a:pt x="208476" y="385618"/>
                  <a:pt x="231104" y="369455"/>
                </a:cubicBezTo>
                <a:cubicBezTo>
                  <a:pt x="242308" y="361452"/>
                  <a:pt x="255734" y="357140"/>
                  <a:pt x="268049" y="350982"/>
                </a:cubicBezTo>
                <a:cubicBezTo>
                  <a:pt x="277285" y="338667"/>
                  <a:pt x="283932" y="323891"/>
                  <a:pt x="295758" y="314036"/>
                </a:cubicBezTo>
                <a:cubicBezTo>
                  <a:pt x="303237" y="307803"/>
                  <a:pt x="314759" y="309154"/>
                  <a:pt x="323467" y="304800"/>
                </a:cubicBezTo>
                <a:cubicBezTo>
                  <a:pt x="333396" y="299836"/>
                  <a:pt x="341032" y="290835"/>
                  <a:pt x="351176" y="286327"/>
                </a:cubicBezTo>
                <a:cubicBezTo>
                  <a:pt x="368970" y="278419"/>
                  <a:pt x="388516" y="275087"/>
                  <a:pt x="406595" y="267855"/>
                </a:cubicBezTo>
                <a:cubicBezTo>
                  <a:pt x="421989" y="261697"/>
                  <a:pt x="436691" y="253403"/>
                  <a:pt x="452776" y="249382"/>
                </a:cubicBezTo>
                <a:cubicBezTo>
                  <a:pt x="473896" y="244102"/>
                  <a:pt x="495879" y="243224"/>
                  <a:pt x="517431" y="240145"/>
                </a:cubicBezTo>
                <a:cubicBezTo>
                  <a:pt x="680607" y="246303"/>
                  <a:pt x="843940" y="249168"/>
                  <a:pt x="1006958" y="258618"/>
                </a:cubicBezTo>
                <a:cubicBezTo>
                  <a:pt x="1056519" y="261491"/>
                  <a:pt x="1105479" y="270933"/>
                  <a:pt x="1154740" y="277091"/>
                </a:cubicBezTo>
                <a:cubicBezTo>
                  <a:pt x="1179370" y="280170"/>
                  <a:pt x="1204291" y="281459"/>
                  <a:pt x="1228631" y="286327"/>
                </a:cubicBezTo>
                <a:cubicBezTo>
                  <a:pt x="1269878" y="294577"/>
                  <a:pt x="1295718" y="300634"/>
                  <a:pt x="1339467" y="304800"/>
                </a:cubicBezTo>
                <a:cubicBezTo>
                  <a:pt x="1382485" y="308897"/>
                  <a:pt x="1425673" y="310957"/>
                  <a:pt x="1468776" y="314036"/>
                </a:cubicBezTo>
                <a:cubicBezTo>
                  <a:pt x="1493406" y="320194"/>
                  <a:pt x="1517362" y="330457"/>
                  <a:pt x="1542667" y="332509"/>
                </a:cubicBezTo>
                <a:cubicBezTo>
                  <a:pt x="1787502" y="352360"/>
                  <a:pt x="1790822" y="343536"/>
                  <a:pt x="2013722" y="323273"/>
                </a:cubicBezTo>
                <a:cubicBezTo>
                  <a:pt x="2048063" y="311826"/>
                  <a:pt x="2113095" y="290908"/>
                  <a:pt x="2143031" y="277091"/>
                </a:cubicBezTo>
                <a:cubicBezTo>
                  <a:pt x="2159331" y="269568"/>
                  <a:pt x="2173156" y="257411"/>
                  <a:pt x="2189213" y="249382"/>
                </a:cubicBezTo>
                <a:cubicBezTo>
                  <a:pt x="2215995" y="235991"/>
                  <a:pt x="2282975" y="212381"/>
                  <a:pt x="2309285" y="193964"/>
                </a:cubicBezTo>
                <a:cubicBezTo>
                  <a:pt x="2323553" y="183976"/>
                  <a:pt x="2331537" y="166369"/>
                  <a:pt x="2346231" y="157018"/>
                </a:cubicBezTo>
                <a:cubicBezTo>
                  <a:pt x="2366012" y="144430"/>
                  <a:pt x="2390527" y="140942"/>
                  <a:pt x="2410885" y="129309"/>
                </a:cubicBezTo>
                <a:cubicBezTo>
                  <a:pt x="2433880" y="116169"/>
                  <a:pt x="2453196" y="97346"/>
                  <a:pt x="2475540" y="83127"/>
                </a:cubicBezTo>
                <a:cubicBezTo>
                  <a:pt x="2496498" y="69790"/>
                  <a:pt x="2562771" y="43477"/>
                  <a:pt x="2577140" y="36945"/>
                </a:cubicBezTo>
                <a:cubicBezTo>
                  <a:pt x="2672048" y="-6195"/>
                  <a:pt x="2549361" y="44363"/>
                  <a:pt x="2660267" y="0"/>
                </a:cubicBezTo>
                <a:cubicBezTo>
                  <a:pt x="2684897" y="3079"/>
                  <a:pt x="2712717" y="-3271"/>
                  <a:pt x="2734158" y="9236"/>
                </a:cubicBezTo>
                <a:cubicBezTo>
                  <a:pt x="2753335" y="20423"/>
                  <a:pt x="2761175" y="44797"/>
                  <a:pt x="2771104" y="64655"/>
                </a:cubicBezTo>
                <a:cubicBezTo>
                  <a:pt x="2785933" y="94314"/>
                  <a:pt x="2793220" y="127359"/>
                  <a:pt x="2808049" y="157018"/>
                </a:cubicBezTo>
                <a:cubicBezTo>
                  <a:pt x="2840112" y="221144"/>
                  <a:pt x="2829227" y="192843"/>
                  <a:pt x="2844995" y="240145"/>
                </a:cubicBezTo>
                <a:cubicBezTo>
                  <a:pt x="2838837" y="387927"/>
                  <a:pt x="2841742" y="536366"/>
                  <a:pt x="2826522" y="683491"/>
                </a:cubicBezTo>
                <a:cubicBezTo>
                  <a:pt x="2823110" y="716475"/>
                  <a:pt x="2801891" y="745067"/>
                  <a:pt x="2789576" y="775855"/>
                </a:cubicBezTo>
                <a:cubicBezTo>
                  <a:pt x="2783419" y="791249"/>
                  <a:pt x="2779634" y="807819"/>
                  <a:pt x="2771104" y="822036"/>
                </a:cubicBezTo>
                <a:cubicBezTo>
                  <a:pt x="2761868" y="837430"/>
                  <a:pt x="2752910" y="852994"/>
                  <a:pt x="2743395" y="868218"/>
                </a:cubicBezTo>
                <a:cubicBezTo>
                  <a:pt x="2737512" y="877631"/>
                  <a:pt x="2729886" y="885998"/>
                  <a:pt x="2724922" y="895927"/>
                </a:cubicBezTo>
                <a:cubicBezTo>
                  <a:pt x="2680391" y="984988"/>
                  <a:pt x="2741904" y="899564"/>
                  <a:pt x="2660267" y="997527"/>
                </a:cubicBezTo>
                <a:cubicBezTo>
                  <a:pt x="2650264" y="1027538"/>
                  <a:pt x="2650313" y="1031745"/>
                  <a:pt x="2632558" y="1062182"/>
                </a:cubicBezTo>
                <a:cubicBezTo>
                  <a:pt x="2617923" y="1087271"/>
                  <a:pt x="2600146" y="1110499"/>
                  <a:pt x="2586376" y="1136073"/>
                </a:cubicBezTo>
                <a:cubicBezTo>
                  <a:pt x="2564930" y="1175901"/>
                  <a:pt x="2558160" y="1221735"/>
                  <a:pt x="2549431" y="1265382"/>
                </a:cubicBezTo>
                <a:cubicBezTo>
                  <a:pt x="2552510" y="1330036"/>
                  <a:pt x="2553505" y="1394824"/>
                  <a:pt x="2558667" y="1459345"/>
                </a:cubicBezTo>
                <a:cubicBezTo>
                  <a:pt x="2559679" y="1471999"/>
                  <a:pt x="2559326" y="1486933"/>
                  <a:pt x="2567904" y="1496291"/>
                </a:cubicBezTo>
                <a:cubicBezTo>
                  <a:pt x="2638923" y="1573767"/>
                  <a:pt x="2640913" y="1561951"/>
                  <a:pt x="2715685" y="1588655"/>
                </a:cubicBezTo>
                <a:cubicBezTo>
                  <a:pt x="2740458" y="1597502"/>
                  <a:pt x="2764803" y="1607517"/>
                  <a:pt x="2789576" y="1616364"/>
                </a:cubicBezTo>
                <a:cubicBezTo>
                  <a:pt x="2934456" y="1668106"/>
                  <a:pt x="2747773" y="1599349"/>
                  <a:pt x="2909649" y="1653309"/>
                </a:cubicBezTo>
                <a:cubicBezTo>
                  <a:pt x="2925378" y="1658552"/>
                  <a:pt x="2939676" y="1668054"/>
                  <a:pt x="2955831" y="1671782"/>
                </a:cubicBezTo>
                <a:cubicBezTo>
                  <a:pt x="2980017" y="1677363"/>
                  <a:pt x="3005092" y="1677939"/>
                  <a:pt x="3029722" y="1681018"/>
                </a:cubicBezTo>
                <a:cubicBezTo>
                  <a:pt x="3122086" y="1677939"/>
                  <a:pt x="3214778" y="1680149"/>
                  <a:pt x="3306813" y="1671782"/>
                </a:cubicBezTo>
                <a:cubicBezTo>
                  <a:pt x="3317868" y="1670777"/>
                  <a:pt x="3325641" y="1659969"/>
                  <a:pt x="3334522" y="1653309"/>
                </a:cubicBezTo>
                <a:cubicBezTo>
                  <a:pt x="3350293" y="1641481"/>
                  <a:pt x="3365868" y="1629346"/>
                  <a:pt x="3380704" y="1616364"/>
                </a:cubicBezTo>
                <a:cubicBezTo>
                  <a:pt x="3390534" y="1607763"/>
                  <a:pt x="3397784" y="1596247"/>
                  <a:pt x="3408413" y="1588655"/>
                </a:cubicBezTo>
                <a:cubicBezTo>
                  <a:pt x="3419617" y="1580652"/>
                  <a:pt x="3433043" y="1576340"/>
                  <a:pt x="3445358" y="1570182"/>
                </a:cubicBezTo>
                <a:cubicBezTo>
                  <a:pt x="3457681" y="1551698"/>
                  <a:pt x="3477541" y="1520799"/>
                  <a:pt x="3491540" y="1505527"/>
                </a:cubicBezTo>
                <a:cubicBezTo>
                  <a:pt x="3515077" y="1479850"/>
                  <a:pt x="3565431" y="1431636"/>
                  <a:pt x="3565431" y="1431636"/>
                </a:cubicBezTo>
                <a:cubicBezTo>
                  <a:pt x="3568510" y="1419321"/>
                  <a:pt x="3567626" y="1405253"/>
                  <a:pt x="3574667" y="1394691"/>
                </a:cubicBezTo>
                <a:cubicBezTo>
                  <a:pt x="3580825" y="1385455"/>
                  <a:pt x="3594527" y="1384067"/>
                  <a:pt x="3602376" y="1376218"/>
                </a:cubicBezTo>
                <a:cubicBezTo>
                  <a:pt x="3610225" y="1368369"/>
                  <a:pt x="3614691" y="1357745"/>
                  <a:pt x="3620849" y="1348509"/>
                </a:cubicBezTo>
                <a:cubicBezTo>
                  <a:pt x="3628361" y="1325971"/>
                  <a:pt x="3630652" y="1310997"/>
                  <a:pt x="3648558" y="1293091"/>
                </a:cubicBezTo>
                <a:cubicBezTo>
                  <a:pt x="3656407" y="1285242"/>
                  <a:pt x="3668418" y="1282467"/>
                  <a:pt x="3676267" y="1274618"/>
                </a:cubicBezTo>
                <a:cubicBezTo>
                  <a:pt x="3752347" y="1198538"/>
                  <a:pt x="3646928" y="1274483"/>
                  <a:pt x="3750158" y="1209964"/>
                </a:cubicBezTo>
                <a:cubicBezTo>
                  <a:pt x="3759571" y="1204081"/>
                  <a:pt x="3769339" y="1198598"/>
                  <a:pt x="3777867" y="1191491"/>
                </a:cubicBezTo>
                <a:cubicBezTo>
                  <a:pt x="3787902" y="1183129"/>
                  <a:pt x="3794235" y="1170263"/>
                  <a:pt x="3805576" y="1163782"/>
                </a:cubicBezTo>
                <a:cubicBezTo>
                  <a:pt x="3816598" y="1157484"/>
                  <a:pt x="3830207" y="1157624"/>
                  <a:pt x="3842522" y="1154545"/>
                </a:cubicBezTo>
                <a:cubicBezTo>
                  <a:pt x="3851758" y="1148388"/>
                  <a:pt x="3859837" y="1139971"/>
                  <a:pt x="3870231" y="1136073"/>
                </a:cubicBezTo>
                <a:cubicBezTo>
                  <a:pt x="3934482" y="1111979"/>
                  <a:pt x="4087925" y="1135004"/>
                  <a:pt x="4110376" y="1136073"/>
                </a:cubicBezTo>
                <a:cubicBezTo>
                  <a:pt x="4125770" y="1139152"/>
                  <a:pt x="4142684" y="1137964"/>
                  <a:pt x="4156558" y="1145309"/>
                </a:cubicBezTo>
                <a:cubicBezTo>
                  <a:pt x="4358750" y="1252351"/>
                  <a:pt x="4207016" y="1199074"/>
                  <a:pt x="4295104" y="1228436"/>
                </a:cubicBezTo>
                <a:cubicBezTo>
                  <a:pt x="4351275" y="1312695"/>
                  <a:pt x="4257377" y="1177912"/>
                  <a:pt x="4359758" y="1293091"/>
                </a:cubicBezTo>
                <a:cubicBezTo>
                  <a:pt x="4371685" y="1306509"/>
                  <a:pt x="4379438" y="1323216"/>
                  <a:pt x="4387467" y="1339273"/>
                </a:cubicBezTo>
                <a:cubicBezTo>
                  <a:pt x="4391821" y="1347981"/>
                  <a:pt x="4392587" y="1358159"/>
                  <a:pt x="4396704" y="1366982"/>
                </a:cubicBezTo>
                <a:cubicBezTo>
                  <a:pt x="4414172" y="1404413"/>
                  <a:pt x="4439060" y="1438632"/>
                  <a:pt x="4452122" y="1477818"/>
                </a:cubicBezTo>
                <a:lnTo>
                  <a:pt x="4479831" y="1560945"/>
                </a:lnTo>
                <a:cubicBezTo>
                  <a:pt x="4482910" y="1570182"/>
                  <a:pt x="4485648" y="1579539"/>
                  <a:pt x="4489067" y="1588655"/>
                </a:cubicBezTo>
                <a:lnTo>
                  <a:pt x="4516776" y="1662545"/>
                </a:lnTo>
                <a:cubicBezTo>
                  <a:pt x="4519855" y="1687175"/>
                  <a:pt x="4522659" y="1711842"/>
                  <a:pt x="4526013" y="1736436"/>
                </a:cubicBezTo>
                <a:cubicBezTo>
                  <a:pt x="4531896" y="1779577"/>
                  <a:pt x="4544485" y="1865745"/>
                  <a:pt x="4544485" y="1865745"/>
                </a:cubicBezTo>
                <a:cubicBezTo>
                  <a:pt x="4541406" y="1976582"/>
                  <a:pt x="4542966" y="2087644"/>
                  <a:pt x="4535249" y="2198255"/>
                </a:cubicBezTo>
                <a:cubicBezTo>
                  <a:pt x="4531387" y="2253607"/>
                  <a:pt x="4465326" y="2369777"/>
                  <a:pt x="4442885" y="2392218"/>
                </a:cubicBezTo>
                <a:cubicBezTo>
                  <a:pt x="4433649" y="2401454"/>
                  <a:pt x="4423013" y="2409477"/>
                  <a:pt x="4415176" y="2419927"/>
                </a:cubicBezTo>
                <a:cubicBezTo>
                  <a:pt x="4404405" y="2434289"/>
                  <a:pt x="4398489" y="2451938"/>
                  <a:pt x="4387467" y="2466109"/>
                </a:cubicBezTo>
                <a:cubicBezTo>
                  <a:pt x="4376775" y="2479857"/>
                  <a:pt x="4361215" y="2489307"/>
                  <a:pt x="4350522" y="2503055"/>
                </a:cubicBezTo>
                <a:cubicBezTo>
                  <a:pt x="4339501" y="2517225"/>
                  <a:pt x="4332771" y="2534299"/>
                  <a:pt x="4322813" y="2549236"/>
                </a:cubicBezTo>
                <a:cubicBezTo>
                  <a:pt x="4297371" y="2587398"/>
                  <a:pt x="4291602" y="2589684"/>
                  <a:pt x="4258158" y="2623127"/>
                </a:cubicBezTo>
                <a:cubicBezTo>
                  <a:pt x="4252000" y="2635442"/>
                  <a:pt x="4245277" y="2647491"/>
                  <a:pt x="4239685" y="2660073"/>
                </a:cubicBezTo>
                <a:cubicBezTo>
                  <a:pt x="4232951" y="2675224"/>
                  <a:pt x="4230000" y="2692195"/>
                  <a:pt x="4221213" y="2706255"/>
                </a:cubicBezTo>
                <a:cubicBezTo>
                  <a:pt x="4214290" y="2717332"/>
                  <a:pt x="4202740" y="2724728"/>
                  <a:pt x="4193504" y="2733964"/>
                </a:cubicBezTo>
                <a:cubicBezTo>
                  <a:pt x="4139599" y="2895675"/>
                  <a:pt x="4207968" y="2694190"/>
                  <a:pt x="4156558" y="2835564"/>
                </a:cubicBezTo>
                <a:cubicBezTo>
                  <a:pt x="4149904" y="2853864"/>
                  <a:pt x="4145316" y="2872903"/>
                  <a:pt x="4138085" y="2890982"/>
                </a:cubicBezTo>
                <a:cubicBezTo>
                  <a:pt x="4131928" y="2906376"/>
                  <a:pt x="4123885" y="2921144"/>
                  <a:pt x="4119613" y="2937164"/>
                </a:cubicBezTo>
                <a:cubicBezTo>
                  <a:pt x="4111523" y="2967501"/>
                  <a:pt x="4107298" y="2998739"/>
                  <a:pt x="4101140" y="3029527"/>
                </a:cubicBezTo>
                <a:lnTo>
                  <a:pt x="4091904" y="3075709"/>
                </a:lnTo>
                <a:cubicBezTo>
                  <a:pt x="4094983" y="3152679"/>
                  <a:pt x="4095652" y="3229783"/>
                  <a:pt x="4101140" y="3306618"/>
                </a:cubicBezTo>
                <a:cubicBezTo>
                  <a:pt x="4101834" y="3316329"/>
                  <a:pt x="4106022" y="3325619"/>
                  <a:pt x="4110376" y="3334327"/>
                </a:cubicBezTo>
                <a:cubicBezTo>
                  <a:pt x="4115340" y="3344256"/>
                  <a:pt x="4122691" y="3352800"/>
                  <a:pt x="4128849" y="3362036"/>
                </a:cubicBezTo>
                <a:cubicBezTo>
                  <a:pt x="4131810" y="3373880"/>
                  <a:pt x="4140694" y="3413435"/>
                  <a:pt x="4147322" y="3426691"/>
                </a:cubicBezTo>
                <a:cubicBezTo>
                  <a:pt x="4155351" y="3442748"/>
                  <a:pt x="4167003" y="3456816"/>
                  <a:pt x="4175031" y="3472873"/>
                </a:cubicBezTo>
                <a:cubicBezTo>
                  <a:pt x="4179385" y="3481581"/>
                  <a:pt x="4177383" y="3493698"/>
                  <a:pt x="4184267" y="3500582"/>
                </a:cubicBezTo>
                <a:cubicBezTo>
                  <a:pt x="4191151" y="3507466"/>
                  <a:pt x="4211976" y="3509818"/>
                  <a:pt x="4211976" y="3509818"/>
                </a:cubicBezTo>
              </a:path>
            </a:pathLst>
          </a:custGeom>
          <a:noFill/>
          <a:ln w="152400">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Rounded Corners 50">
            <a:extLst>
              <a:ext uri="{FF2B5EF4-FFF2-40B4-BE49-F238E27FC236}">
                <a16:creationId xmlns:a16="http://schemas.microsoft.com/office/drawing/2014/main" id="{7F882F45-A0CD-4F72-BD81-3BA684676F9C}"/>
              </a:ext>
            </a:extLst>
          </p:cNvPr>
          <p:cNvSpPr/>
          <p:nvPr/>
        </p:nvSpPr>
        <p:spPr>
          <a:xfrm>
            <a:off x="6448020" y="5498313"/>
            <a:ext cx="483569" cy="397935"/>
          </a:xfrm>
          <a:prstGeom prst="roundRect">
            <a:avLst/>
          </a:prstGeom>
          <a:solidFill>
            <a:srgbClr val="FF0000"/>
          </a:solidFill>
          <a:ln w="603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Arc 52">
            <a:extLst>
              <a:ext uri="{FF2B5EF4-FFF2-40B4-BE49-F238E27FC236}">
                <a16:creationId xmlns:a16="http://schemas.microsoft.com/office/drawing/2014/main" id="{3A690CF2-7284-4C5B-89B0-1960EE89C400}"/>
              </a:ext>
            </a:extLst>
          </p:cNvPr>
          <p:cNvSpPr/>
          <p:nvPr/>
        </p:nvSpPr>
        <p:spPr>
          <a:xfrm>
            <a:off x="6528602" y="5280959"/>
            <a:ext cx="316071" cy="493564"/>
          </a:xfrm>
          <a:prstGeom prst="arc">
            <a:avLst>
              <a:gd name="adj1" fmla="val 10892057"/>
              <a:gd name="adj2" fmla="val 0"/>
            </a:avLst>
          </a:prstGeom>
          <a:noFill/>
          <a:ln w="825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675662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Line 48"/>
          <p:cNvSpPr>
            <a:spLocks noChangeShapeType="1"/>
          </p:cNvSpPr>
          <p:nvPr/>
        </p:nvSpPr>
        <p:spPr bwMode="auto">
          <a:xfrm flipH="1" flipV="1">
            <a:off x="2682256" y="4285866"/>
            <a:ext cx="1428730" cy="115215"/>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0" name="Line 48"/>
          <p:cNvSpPr>
            <a:spLocks noChangeShapeType="1"/>
          </p:cNvSpPr>
          <p:nvPr/>
        </p:nvSpPr>
        <p:spPr bwMode="auto">
          <a:xfrm flipH="1">
            <a:off x="2768612" y="4488166"/>
            <a:ext cx="1437628" cy="661713"/>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73" name="Line 48"/>
          <p:cNvSpPr>
            <a:spLocks noChangeShapeType="1"/>
          </p:cNvSpPr>
          <p:nvPr/>
        </p:nvSpPr>
        <p:spPr bwMode="auto">
          <a:xfrm flipH="1" flipV="1">
            <a:off x="2678726" y="3519627"/>
            <a:ext cx="1527514" cy="830829"/>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3" name="Line 43"/>
          <p:cNvSpPr>
            <a:spLocks noChangeShapeType="1"/>
          </p:cNvSpPr>
          <p:nvPr/>
        </p:nvSpPr>
        <p:spPr bwMode="auto">
          <a:xfrm flipV="1">
            <a:off x="6672993" y="3126817"/>
            <a:ext cx="695325" cy="0"/>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7" name="Rectangle 43"/>
          <p:cNvSpPr>
            <a:spLocks noChangeArrowheads="1"/>
          </p:cNvSpPr>
          <p:nvPr/>
        </p:nvSpPr>
        <p:spPr bwMode="auto">
          <a:xfrm rot="16200000">
            <a:off x="6493980" y="2978386"/>
            <a:ext cx="111125" cy="296863"/>
          </a:xfrm>
          <a:prstGeom prst="rect">
            <a:avLst/>
          </a:prstGeom>
          <a:gradFill rotWithShape="1">
            <a:gsLst>
              <a:gs pos="0">
                <a:srgbClr val="008000"/>
              </a:gs>
              <a:gs pos="50000">
                <a:schemeClr val="bg1"/>
              </a:gs>
              <a:gs pos="100000">
                <a:srgbClr val="008000"/>
              </a:gs>
            </a:gsLst>
            <a:lin ang="0" scaled="1"/>
          </a:gra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solidFill>
                <a:srgbClr val="000000"/>
              </a:solidFill>
            </a:endParaRPr>
          </a:p>
        </p:txBody>
      </p:sp>
      <p:sp>
        <p:nvSpPr>
          <p:cNvPr id="22533" name="Rectangle 3"/>
          <p:cNvSpPr>
            <a:spLocks noGrp="1" noChangeArrowheads="1"/>
          </p:cNvSpPr>
          <p:nvPr>
            <p:ph type="body" idx="1"/>
          </p:nvPr>
        </p:nvSpPr>
        <p:spPr/>
        <p:txBody>
          <a:bodyPr/>
          <a:lstStyle/>
          <a:p>
            <a:pPr>
              <a:lnSpc>
                <a:spcPct val="90000"/>
              </a:lnSpc>
            </a:pPr>
            <a:endParaRPr lang="en-US" altLang="en-US" dirty="0">
              <a:latin typeface="Gill Sans MT" panose="020B0502020104020203" pitchFamily="34" charset="0"/>
              <a:ea typeface="ＭＳ Ｐゴシック" charset="-128"/>
            </a:endParaRPr>
          </a:p>
          <a:p>
            <a:pPr lvl="2">
              <a:lnSpc>
                <a:spcPct val="90000"/>
              </a:lnSpc>
            </a:pPr>
            <a:endParaRPr lang="en-US" altLang="en-US" dirty="0">
              <a:latin typeface="Gill Sans MT" panose="020B0502020104020203" pitchFamily="34" charset="0"/>
              <a:ea typeface="ＭＳ Ｐゴシック" charset="-128"/>
            </a:endParaRPr>
          </a:p>
          <a:p>
            <a:pPr marL="0" indent="0">
              <a:buNone/>
            </a:pPr>
            <a:endParaRPr lang="en-US" altLang="en-US" dirty="0">
              <a:ea typeface="ＭＳ Ｐゴシック" charset="-128"/>
            </a:endParaRPr>
          </a:p>
        </p:txBody>
      </p:sp>
      <p:grpSp>
        <p:nvGrpSpPr>
          <p:cNvPr id="10" name="Group 361"/>
          <p:cNvGrpSpPr>
            <a:grpSpLocks/>
          </p:cNvGrpSpPr>
          <p:nvPr/>
        </p:nvGrpSpPr>
        <p:grpSpPr bwMode="auto">
          <a:xfrm>
            <a:off x="5179479" y="2130363"/>
            <a:ext cx="1588907" cy="1340281"/>
            <a:chOff x="2967" y="478"/>
            <a:chExt cx="788" cy="625"/>
          </a:xfrm>
        </p:grpSpPr>
        <p:pic>
          <p:nvPicPr>
            <p:cNvPr id="11" name="Picture 358" descr="access_point_stylized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2" y="559"/>
              <a:ext cx="576"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360" descr="antenna_radiation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7" y="478"/>
              <a:ext cx="788" cy="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4" name="Line 48"/>
          <p:cNvSpPr>
            <a:spLocks noChangeShapeType="1"/>
          </p:cNvSpPr>
          <p:nvPr/>
        </p:nvSpPr>
        <p:spPr bwMode="auto">
          <a:xfrm flipV="1">
            <a:off x="7759700" y="3273722"/>
            <a:ext cx="2317" cy="935319"/>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1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06405" y="2960672"/>
            <a:ext cx="879475" cy="349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16" name="Rectangle 43"/>
          <p:cNvSpPr>
            <a:spLocks noChangeArrowheads="1"/>
          </p:cNvSpPr>
          <p:nvPr/>
        </p:nvSpPr>
        <p:spPr bwMode="auto">
          <a:xfrm>
            <a:off x="7719525" y="3964291"/>
            <a:ext cx="82550" cy="247650"/>
          </a:xfrm>
          <a:prstGeom prst="rect">
            <a:avLst/>
          </a:prstGeom>
          <a:gradFill rotWithShape="1">
            <a:gsLst>
              <a:gs pos="0">
                <a:srgbClr val="008000"/>
              </a:gs>
              <a:gs pos="50000">
                <a:schemeClr val="bg1"/>
              </a:gs>
              <a:gs pos="100000">
                <a:srgbClr val="008000"/>
              </a:gs>
            </a:gsLst>
            <a:lin ang="0" scaled="1"/>
          </a:gra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solidFill>
                <a:srgbClr val="000000"/>
              </a:solidFill>
            </a:endParaRPr>
          </a:p>
        </p:txBody>
      </p:sp>
      <p:grpSp>
        <p:nvGrpSpPr>
          <p:cNvPr id="18" name="Group 48"/>
          <p:cNvGrpSpPr>
            <a:grpSpLocks/>
          </p:cNvGrpSpPr>
          <p:nvPr/>
        </p:nvGrpSpPr>
        <p:grpSpPr bwMode="auto">
          <a:xfrm>
            <a:off x="7378307" y="4199678"/>
            <a:ext cx="735669" cy="376944"/>
            <a:chOff x="3600" y="219"/>
            <a:chExt cx="360" cy="175"/>
          </a:xfrm>
        </p:grpSpPr>
        <p:sp>
          <p:nvSpPr>
            <p:cNvPr id="19" name="Oval 49"/>
            <p:cNvSpPr>
              <a:spLocks noChangeArrowheads="1"/>
            </p:cNvSpPr>
            <p:nvPr/>
          </p:nvSpPr>
          <p:spPr bwMode="auto">
            <a:xfrm>
              <a:off x="3603" y="297"/>
              <a:ext cx="357" cy="97"/>
            </a:xfrm>
            <a:prstGeom prst="ellipse">
              <a:avLst/>
            </a:prstGeom>
            <a:solidFill>
              <a:schemeClr val="hlink"/>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solidFill>
                  <a:srgbClr val="000000"/>
                </a:solidFill>
                <a:latin typeface="Comic Sans MS" charset="0"/>
                <a:ea typeface="ＭＳ Ｐゴシック" charset="0"/>
              </a:endParaRPr>
            </a:p>
          </p:txBody>
        </p:sp>
        <p:sp>
          <p:nvSpPr>
            <p:cNvPr id="20" name="Line 50"/>
            <p:cNvSpPr>
              <a:spLocks noChangeShapeType="1"/>
            </p:cNvSpPr>
            <p:nvPr/>
          </p:nvSpPr>
          <p:spPr bwMode="auto">
            <a:xfrm>
              <a:off x="3603" y="289"/>
              <a:ext cx="0" cy="6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21" name="Line 51"/>
            <p:cNvSpPr>
              <a:spLocks noChangeShapeType="1"/>
            </p:cNvSpPr>
            <p:nvPr/>
          </p:nvSpPr>
          <p:spPr bwMode="auto">
            <a:xfrm>
              <a:off x="3960" y="289"/>
              <a:ext cx="0" cy="6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22" name="Rectangle 52"/>
            <p:cNvSpPr>
              <a:spLocks noChangeArrowheads="1"/>
            </p:cNvSpPr>
            <p:nvPr/>
          </p:nvSpPr>
          <p:spPr bwMode="auto">
            <a:xfrm>
              <a:off x="3603" y="289"/>
              <a:ext cx="353" cy="59"/>
            </a:xfrm>
            <a:prstGeom prst="rect">
              <a:avLst/>
            </a:prstGeom>
            <a:solidFill>
              <a:schemeClr val="hlink"/>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ctr">
                <a:defRPr/>
              </a:pPr>
              <a:endParaRPr lang="en-US" sz="2400">
                <a:solidFill>
                  <a:srgbClr val="000000"/>
                </a:solidFill>
                <a:latin typeface="Times New Roman" charset="0"/>
                <a:ea typeface="ＭＳ Ｐゴシック" charset="0"/>
              </a:endParaRPr>
            </a:p>
          </p:txBody>
        </p:sp>
        <p:sp>
          <p:nvSpPr>
            <p:cNvPr id="23" name="Oval 53"/>
            <p:cNvSpPr>
              <a:spLocks noChangeArrowheads="1"/>
            </p:cNvSpPr>
            <p:nvPr/>
          </p:nvSpPr>
          <p:spPr bwMode="auto">
            <a:xfrm>
              <a:off x="3600" y="219"/>
              <a:ext cx="357" cy="113"/>
            </a:xfrm>
            <a:prstGeom prst="ellipse">
              <a:avLst/>
            </a:prstGeom>
            <a:solidFill>
              <a:schemeClr val="hlink"/>
            </a:solidFill>
            <a:ln w="12700">
              <a:solidFill>
                <a:schemeClr val="tx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solidFill>
                  <a:srgbClr val="000000"/>
                </a:solidFill>
                <a:latin typeface="Comic Sans MS" charset="0"/>
                <a:ea typeface="ＭＳ Ｐゴシック" charset="0"/>
              </a:endParaRPr>
            </a:p>
          </p:txBody>
        </p:sp>
        <p:grpSp>
          <p:nvGrpSpPr>
            <p:cNvPr id="24" name="Group 54"/>
            <p:cNvGrpSpPr>
              <a:grpSpLocks/>
            </p:cNvGrpSpPr>
            <p:nvPr/>
          </p:nvGrpSpPr>
          <p:grpSpPr bwMode="auto">
            <a:xfrm>
              <a:off x="3686" y="244"/>
              <a:ext cx="177" cy="66"/>
              <a:chOff x="2848" y="848"/>
              <a:chExt cx="140" cy="98"/>
            </a:xfrm>
          </p:grpSpPr>
          <p:sp>
            <p:nvSpPr>
              <p:cNvPr id="29" name="Line 55"/>
              <p:cNvSpPr>
                <a:spLocks noChangeShapeType="1"/>
              </p:cNvSpPr>
              <p:nvPr/>
            </p:nvSpPr>
            <p:spPr bwMode="auto">
              <a:xfrm flipV="1">
                <a:off x="2848" y="848"/>
                <a:ext cx="50" cy="2"/>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30" name="Line 56"/>
              <p:cNvSpPr>
                <a:spLocks noChangeShapeType="1"/>
              </p:cNvSpPr>
              <p:nvPr/>
            </p:nvSpPr>
            <p:spPr bwMode="auto">
              <a:xfrm>
                <a:off x="2944" y="946"/>
                <a:ext cx="44"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31" name="Line 57"/>
              <p:cNvSpPr>
                <a:spLocks noChangeShapeType="1"/>
              </p:cNvSpPr>
              <p:nvPr/>
            </p:nvSpPr>
            <p:spPr bwMode="auto">
              <a:xfrm>
                <a:off x="2894" y="850"/>
                <a:ext cx="52" cy="96"/>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grpSp>
        <p:grpSp>
          <p:nvGrpSpPr>
            <p:cNvPr id="25" name="Group 58"/>
            <p:cNvGrpSpPr>
              <a:grpSpLocks/>
            </p:cNvGrpSpPr>
            <p:nvPr/>
          </p:nvGrpSpPr>
          <p:grpSpPr bwMode="auto">
            <a:xfrm flipV="1">
              <a:off x="3686" y="243"/>
              <a:ext cx="177" cy="66"/>
              <a:chOff x="2848" y="848"/>
              <a:chExt cx="140" cy="98"/>
            </a:xfrm>
          </p:grpSpPr>
          <p:sp>
            <p:nvSpPr>
              <p:cNvPr id="26" name="Line 59"/>
              <p:cNvSpPr>
                <a:spLocks noChangeShapeType="1"/>
              </p:cNvSpPr>
              <p:nvPr/>
            </p:nvSpPr>
            <p:spPr bwMode="auto">
              <a:xfrm flipV="1">
                <a:off x="2848" y="848"/>
                <a:ext cx="50" cy="2"/>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27" name="Line 60"/>
              <p:cNvSpPr>
                <a:spLocks noChangeShapeType="1"/>
              </p:cNvSpPr>
              <p:nvPr/>
            </p:nvSpPr>
            <p:spPr bwMode="auto">
              <a:xfrm>
                <a:off x="2944" y="946"/>
                <a:ext cx="44"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sp>
            <p:nvSpPr>
              <p:cNvPr id="28" name="Line 61"/>
              <p:cNvSpPr>
                <a:spLocks noChangeShapeType="1"/>
              </p:cNvSpPr>
              <p:nvPr/>
            </p:nvSpPr>
            <p:spPr bwMode="auto">
              <a:xfrm>
                <a:off x="2894" y="854"/>
                <a:ext cx="52" cy="92"/>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a:latin typeface="Comic Sans MS" charset="0"/>
                  <a:ea typeface="ＭＳ Ｐゴシック" charset="0"/>
                </a:endParaRPr>
              </a:p>
            </p:txBody>
          </p:sp>
        </p:grpSp>
      </p:grpSp>
      <p:sp>
        <p:nvSpPr>
          <p:cNvPr id="32" name="Line 43"/>
          <p:cNvSpPr>
            <a:spLocks noChangeShapeType="1"/>
          </p:cNvSpPr>
          <p:nvPr/>
        </p:nvSpPr>
        <p:spPr bwMode="auto">
          <a:xfrm flipV="1">
            <a:off x="8128574" y="3126815"/>
            <a:ext cx="695325" cy="0"/>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33" name="Rectangle 43"/>
          <p:cNvSpPr>
            <a:spLocks noChangeArrowheads="1"/>
          </p:cNvSpPr>
          <p:nvPr/>
        </p:nvSpPr>
        <p:spPr bwMode="auto">
          <a:xfrm rot="16200000">
            <a:off x="8887180" y="2977827"/>
            <a:ext cx="111125" cy="296863"/>
          </a:xfrm>
          <a:prstGeom prst="rect">
            <a:avLst/>
          </a:prstGeom>
          <a:gradFill rotWithShape="1">
            <a:gsLst>
              <a:gs pos="0">
                <a:srgbClr val="008000"/>
              </a:gs>
              <a:gs pos="50000">
                <a:schemeClr val="bg1"/>
              </a:gs>
              <a:gs pos="100000">
                <a:srgbClr val="008000"/>
              </a:gs>
            </a:gsLst>
            <a:lin ang="0" scaled="1"/>
          </a:gra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solidFill>
                <a:srgbClr val="000000"/>
              </a:solidFill>
            </a:endParaRPr>
          </a:p>
        </p:txBody>
      </p:sp>
      <p:grpSp>
        <p:nvGrpSpPr>
          <p:cNvPr id="34" name="Group 361"/>
          <p:cNvGrpSpPr>
            <a:grpSpLocks/>
          </p:cNvGrpSpPr>
          <p:nvPr/>
        </p:nvGrpSpPr>
        <p:grpSpPr bwMode="auto">
          <a:xfrm>
            <a:off x="8971418" y="2181163"/>
            <a:ext cx="1588907" cy="1340281"/>
            <a:chOff x="2967" y="478"/>
            <a:chExt cx="788" cy="625"/>
          </a:xfrm>
        </p:grpSpPr>
        <p:pic>
          <p:nvPicPr>
            <p:cNvPr id="35" name="Picture 358" descr="access_point_stylized_smal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12" y="559"/>
              <a:ext cx="576"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360" descr="antenna_radiation_stylize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67" y="478"/>
              <a:ext cx="788" cy="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37" name="Line 48"/>
          <p:cNvSpPr>
            <a:spLocks noChangeShapeType="1"/>
          </p:cNvSpPr>
          <p:nvPr/>
        </p:nvSpPr>
        <p:spPr bwMode="auto">
          <a:xfrm flipH="1" flipV="1">
            <a:off x="4832350" y="4393535"/>
            <a:ext cx="2287591" cy="0"/>
          </a:xfrm>
          <a:prstGeom prst="line">
            <a:avLst/>
          </a:prstGeom>
          <a:noFill/>
          <a:ln w="25400">
            <a:solidFill>
              <a:schemeClr val="accent5">
                <a:lumMod val="75000"/>
              </a:schemeClr>
            </a:solidFill>
            <a:round/>
            <a:headEnd/>
            <a:tailEnd/>
          </a:ln>
          <a:extLst>
            <a:ext uri="{909E8E84-426E-40DD-AFC4-6F175D3DCCD1}">
              <a14:hiddenFill xmlns:a14="http://schemas.microsoft.com/office/drawing/2010/main">
                <a:noFill/>
              </a14:hiddenFill>
            </a:ext>
          </a:extLst>
        </p:spPr>
        <p:txBody>
          <a:bodyPr/>
          <a:lstStyle/>
          <a:p>
            <a:endParaRPr lang="en-US"/>
          </a:p>
        </p:txBody>
      </p:sp>
      <p:pic>
        <p:nvPicPr>
          <p:cNvPr id="3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86843" y="4239373"/>
            <a:ext cx="879475" cy="3492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9" name="Rectangle 43"/>
          <p:cNvSpPr>
            <a:spLocks noChangeArrowheads="1"/>
          </p:cNvSpPr>
          <p:nvPr/>
        </p:nvSpPr>
        <p:spPr bwMode="auto">
          <a:xfrm rot="16200000">
            <a:off x="7210665" y="4277976"/>
            <a:ext cx="82550" cy="247650"/>
          </a:xfrm>
          <a:prstGeom prst="rect">
            <a:avLst/>
          </a:prstGeom>
          <a:gradFill rotWithShape="1">
            <a:gsLst>
              <a:gs pos="0">
                <a:srgbClr val="008000"/>
              </a:gs>
              <a:gs pos="50000">
                <a:schemeClr val="bg1"/>
              </a:gs>
              <a:gs pos="100000">
                <a:srgbClr val="008000"/>
              </a:gs>
            </a:gsLst>
            <a:lin ang="0" scaled="1"/>
          </a:gra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solidFill>
                <a:srgbClr val="000000"/>
              </a:solidFill>
            </a:endParaRPr>
          </a:p>
        </p:txBody>
      </p:sp>
      <p:sp>
        <p:nvSpPr>
          <p:cNvPr id="142" name="Line 48"/>
          <p:cNvSpPr>
            <a:spLocks noChangeShapeType="1"/>
          </p:cNvSpPr>
          <p:nvPr/>
        </p:nvSpPr>
        <p:spPr bwMode="auto">
          <a:xfrm flipH="1" flipV="1">
            <a:off x="8185880" y="4648701"/>
            <a:ext cx="738669" cy="736952"/>
          </a:xfrm>
          <a:prstGeom prst="line">
            <a:avLst/>
          </a:prstGeom>
          <a:noFill/>
          <a:ln w="25400">
            <a:solidFill>
              <a:srgbClr val="FF0000"/>
            </a:solidFill>
            <a:round/>
            <a:headEnd/>
            <a:tailEnd/>
          </a:ln>
          <a:extLst>
            <a:ext uri="{909E8E84-426E-40DD-AFC4-6F175D3DCCD1}">
              <a14:hiddenFill xmlns:a14="http://schemas.microsoft.com/office/drawing/2010/main">
                <a:noFill/>
              </a14:hiddenFill>
            </a:ext>
          </a:extLst>
        </p:spPr>
        <p:txBody>
          <a:bodyPr/>
          <a:lstStyle/>
          <a:p>
            <a:endParaRPr lang="en-US"/>
          </a:p>
        </p:txBody>
      </p:sp>
      <p:sp>
        <p:nvSpPr>
          <p:cNvPr id="143" name="Rectangle 43"/>
          <p:cNvSpPr>
            <a:spLocks noChangeArrowheads="1"/>
          </p:cNvSpPr>
          <p:nvPr/>
        </p:nvSpPr>
        <p:spPr bwMode="auto">
          <a:xfrm rot="18924824">
            <a:off x="8095338" y="4453644"/>
            <a:ext cx="82550" cy="247650"/>
          </a:xfrm>
          <a:prstGeom prst="rect">
            <a:avLst/>
          </a:prstGeom>
          <a:gradFill rotWithShape="1">
            <a:gsLst>
              <a:gs pos="0">
                <a:srgbClr val="008000"/>
              </a:gs>
              <a:gs pos="50000">
                <a:schemeClr val="bg1"/>
              </a:gs>
              <a:gs pos="100000">
                <a:srgbClr val="008000"/>
              </a:gs>
            </a:gsLst>
            <a:lin ang="0" scaled="1"/>
          </a:gradFill>
          <a:ln w="9525">
            <a:solidFill>
              <a:srgbClr val="008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defRPr/>
            </a:pPr>
            <a:endParaRPr lang="en-US">
              <a:solidFill>
                <a:srgbClr val="000000"/>
              </a:solidFill>
            </a:endParaRPr>
          </a:p>
        </p:txBody>
      </p:sp>
      <p:sp>
        <p:nvSpPr>
          <p:cNvPr id="2" name="TextBox 1"/>
          <p:cNvSpPr txBox="1"/>
          <p:nvPr/>
        </p:nvSpPr>
        <p:spPr>
          <a:xfrm>
            <a:off x="4621597" y="5193113"/>
            <a:ext cx="356711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Ideally, the router should not have </a:t>
            </a:r>
            <a:r>
              <a:rPr lang="en-US" dirty="0" err="1"/>
              <a:t>wifi</a:t>
            </a:r>
            <a:r>
              <a:rPr lang="en-US" dirty="0"/>
              <a:t> so that we can assign it from a central authority</a:t>
            </a:r>
          </a:p>
          <a:p>
            <a:pPr marL="285750" indent="-285750">
              <a:buFont typeface="Arial" panose="020B0604020202020204" pitchFamily="34" charset="0"/>
              <a:buChar char="•"/>
            </a:pPr>
            <a:r>
              <a:rPr lang="en-US" dirty="0"/>
              <a:t>Maybe connected with </a:t>
            </a:r>
            <a:r>
              <a:rPr lang="en-US" dirty="0" err="1"/>
              <a:t>PoE</a:t>
            </a:r>
            <a:endParaRPr lang="en-US" dirty="0"/>
          </a:p>
        </p:txBody>
      </p:sp>
      <p:sp>
        <p:nvSpPr>
          <p:cNvPr id="144" name="Rectangle 143">
            <a:extLst>
              <a:ext uri="{FF2B5EF4-FFF2-40B4-BE49-F238E27FC236}">
                <a16:creationId xmlns:a16="http://schemas.microsoft.com/office/drawing/2014/main" id="{A0B6A524-C16C-4345-9116-0F3407CAD93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45" name="Picture 144">
            <a:extLst>
              <a:ext uri="{FF2B5EF4-FFF2-40B4-BE49-F238E27FC236}">
                <a16:creationId xmlns:a16="http://schemas.microsoft.com/office/drawing/2014/main" id="{8708922D-A8C0-4706-9375-A1B9F1DE413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46" name="Title 1">
            <a:extLst>
              <a:ext uri="{FF2B5EF4-FFF2-40B4-BE49-F238E27FC236}">
                <a16:creationId xmlns:a16="http://schemas.microsoft.com/office/drawing/2014/main" id="{5CADC822-0075-4B24-9C01-0624CF5FDA3D}"/>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Wireless Access Point (WAP) Deployment</a:t>
            </a:r>
          </a:p>
        </p:txBody>
      </p:sp>
      <p:grpSp>
        <p:nvGrpSpPr>
          <p:cNvPr id="5" name="Group 4">
            <a:extLst>
              <a:ext uri="{FF2B5EF4-FFF2-40B4-BE49-F238E27FC236}">
                <a16:creationId xmlns:a16="http://schemas.microsoft.com/office/drawing/2014/main" id="{8F035943-7448-4E17-B20C-A0CBD1B5F98C}"/>
              </a:ext>
            </a:extLst>
          </p:cNvPr>
          <p:cNvGrpSpPr/>
          <p:nvPr/>
        </p:nvGrpSpPr>
        <p:grpSpPr>
          <a:xfrm>
            <a:off x="7317180" y="4059274"/>
            <a:ext cx="818455" cy="591437"/>
            <a:chOff x="5514799" y="1537566"/>
            <a:chExt cx="818455" cy="591437"/>
          </a:xfrm>
        </p:grpSpPr>
        <p:sp>
          <p:nvSpPr>
            <p:cNvPr id="154" name="Rectangle: Rounded Corners 153">
              <a:extLst>
                <a:ext uri="{FF2B5EF4-FFF2-40B4-BE49-F238E27FC236}">
                  <a16:creationId xmlns:a16="http://schemas.microsoft.com/office/drawing/2014/main" id="{250F872F-296E-4A6E-BC1A-5BC31F0B8493}"/>
                </a:ext>
              </a:extLst>
            </p:cNvPr>
            <p:cNvSpPr/>
            <p:nvPr/>
          </p:nvSpPr>
          <p:spPr>
            <a:xfrm>
              <a:off x="5514799" y="1537566"/>
              <a:ext cx="818455" cy="591437"/>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b="1" dirty="0"/>
            </a:p>
          </p:txBody>
        </p:sp>
        <p:cxnSp>
          <p:nvCxnSpPr>
            <p:cNvPr id="155" name="Straight Connector 154">
              <a:extLst>
                <a:ext uri="{FF2B5EF4-FFF2-40B4-BE49-F238E27FC236}">
                  <a16:creationId xmlns:a16="http://schemas.microsoft.com/office/drawing/2014/main" id="{4CD7C535-22BD-4E21-9AD9-A090EFE7F8F2}"/>
                </a:ext>
              </a:extLst>
            </p:cNvPr>
            <p:cNvCxnSpPr>
              <a:cxnSpLocks/>
            </p:cNvCxnSpPr>
            <p:nvPr/>
          </p:nvCxnSpPr>
          <p:spPr>
            <a:xfrm>
              <a:off x="5930747" y="1764994"/>
              <a:ext cx="1" cy="354527"/>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156" name="Group 155">
            <a:extLst>
              <a:ext uri="{FF2B5EF4-FFF2-40B4-BE49-F238E27FC236}">
                <a16:creationId xmlns:a16="http://schemas.microsoft.com/office/drawing/2014/main" id="{A98D6EB2-4847-42EE-B652-6C605592C69D}"/>
              </a:ext>
            </a:extLst>
          </p:cNvPr>
          <p:cNvGrpSpPr/>
          <p:nvPr/>
        </p:nvGrpSpPr>
        <p:grpSpPr>
          <a:xfrm>
            <a:off x="3749953" y="4141822"/>
            <a:ext cx="1373860" cy="591437"/>
            <a:chOff x="4302124" y="4273260"/>
            <a:chExt cx="2124075" cy="914400"/>
          </a:xfrm>
        </p:grpSpPr>
        <p:sp>
          <p:nvSpPr>
            <p:cNvPr id="157" name="Rectangle: Rounded Corners 156">
              <a:extLst>
                <a:ext uri="{FF2B5EF4-FFF2-40B4-BE49-F238E27FC236}">
                  <a16:creationId xmlns:a16="http://schemas.microsoft.com/office/drawing/2014/main" id="{A0A72496-3B2B-4DBE-92D5-AE0841C72B4F}"/>
                </a:ext>
              </a:extLst>
            </p:cNvPr>
            <p:cNvSpPr/>
            <p:nvPr/>
          </p:nvSpPr>
          <p:spPr>
            <a:xfrm>
              <a:off x="4302124" y="4273260"/>
              <a:ext cx="2124075" cy="914400"/>
            </a:xfrm>
            <a:prstGeom prst="roundRect">
              <a:avLst/>
            </a:prstGeom>
            <a:solidFill>
              <a:srgbClr val="00206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b="1" dirty="0"/>
            </a:p>
          </p:txBody>
        </p:sp>
        <p:cxnSp>
          <p:nvCxnSpPr>
            <p:cNvPr id="158" name="Straight Connector 157">
              <a:extLst>
                <a:ext uri="{FF2B5EF4-FFF2-40B4-BE49-F238E27FC236}">
                  <a16:creationId xmlns:a16="http://schemas.microsoft.com/office/drawing/2014/main" id="{5CD10DD9-60A5-4221-AB70-156E4767A96E}"/>
                </a:ext>
              </a:extLst>
            </p:cNvPr>
            <p:cNvCxnSpPr>
              <a:cxnSpLocks/>
            </p:cNvCxnSpPr>
            <p:nvPr/>
          </p:nvCxnSpPr>
          <p:spPr>
            <a:xfrm>
              <a:off x="4759291" y="4622567"/>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F5C1D3FF-C589-42AF-8FEB-80A8D17F4DCE}"/>
                </a:ext>
              </a:extLst>
            </p:cNvPr>
            <p:cNvCxnSpPr>
              <a:cxnSpLocks/>
            </p:cNvCxnSpPr>
            <p:nvPr/>
          </p:nvCxnSpPr>
          <p:spPr>
            <a:xfrm>
              <a:off x="5178068" y="4620256"/>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58626DEA-D320-4A6F-9596-1F7788FFAC7F}"/>
                </a:ext>
              </a:extLst>
            </p:cNvPr>
            <p:cNvCxnSpPr>
              <a:cxnSpLocks/>
            </p:cNvCxnSpPr>
            <p:nvPr/>
          </p:nvCxnSpPr>
          <p:spPr>
            <a:xfrm>
              <a:off x="5586918" y="4620255"/>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50589381-748C-4305-9436-106E073F23E2}"/>
                </a:ext>
              </a:extLst>
            </p:cNvPr>
            <p:cNvCxnSpPr>
              <a:cxnSpLocks/>
            </p:cNvCxnSpPr>
            <p:nvPr/>
          </p:nvCxnSpPr>
          <p:spPr>
            <a:xfrm>
              <a:off x="6000332" y="4620255"/>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grpSp>
        <p:nvGrpSpPr>
          <p:cNvPr id="163" name="Group 162">
            <a:extLst>
              <a:ext uri="{FF2B5EF4-FFF2-40B4-BE49-F238E27FC236}">
                <a16:creationId xmlns:a16="http://schemas.microsoft.com/office/drawing/2014/main" id="{95638598-6A71-4BA7-892B-B0C599EF3066}"/>
              </a:ext>
            </a:extLst>
          </p:cNvPr>
          <p:cNvGrpSpPr/>
          <p:nvPr/>
        </p:nvGrpSpPr>
        <p:grpSpPr>
          <a:xfrm>
            <a:off x="7083716" y="2813786"/>
            <a:ext cx="1373860" cy="591437"/>
            <a:chOff x="4302124" y="4273260"/>
            <a:chExt cx="2124075" cy="914400"/>
          </a:xfrm>
        </p:grpSpPr>
        <p:sp>
          <p:nvSpPr>
            <p:cNvPr id="164" name="Rectangle: Rounded Corners 163">
              <a:extLst>
                <a:ext uri="{FF2B5EF4-FFF2-40B4-BE49-F238E27FC236}">
                  <a16:creationId xmlns:a16="http://schemas.microsoft.com/office/drawing/2014/main" id="{ED894C0B-5D29-429E-80E4-7077EE65E995}"/>
                </a:ext>
              </a:extLst>
            </p:cNvPr>
            <p:cNvSpPr/>
            <p:nvPr/>
          </p:nvSpPr>
          <p:spPr>
            <a:xfrm>
              <a:off x="4302124" y="4273260"/>
              <a:ext cx="2124075" cy="914400"/>
            </a:xfrm>
            <a:prstGeom prst="roundRect">
              <a:avLst/>
            </a:prstGeom>
            <a:solidFill>
              <a:srgbClr val="00206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endParaRPr lang="en-US" b="1" dirty="0"/>
            </a:p>
          </p:txBody>
        </p:sp>
        <p:cxnSp>
          <p:nvCxnSpPr>
            <p:cNvPr id="165" name="Straight Connector 164">
              <a:extLst>
                <a:ext uri="{FF2B5EF4-FFF2-40B4-BE49-F238E27FC236}">
                  <a16:creationId xmlns:a16="http://schemas.microsoft.com/office/drawing/2014/main" id="{14321BC7-E481-4A56-B40A-A04C3E432C67}"/>
                </a:ext>
              </a:extLst>
            </p:cNvPr>
            <p:cNvCxnSpPr>
              <a:cxnSpLocks/>
            </p:cNvCxnSpPr>
            <p:nvPr/>
          </p:nvCxnSpPr>
          <p:spPr>
            <a:xfrm>
              <a:off x="4759291" y="4622567"/>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0A3EAC37-746B-4C26-A602-5D67756C8A16}"/>
                </a:ext>
              </a:extLst>
            </p:cNvPr>
            <p:cNvCxnSpPr>
              <a:cxnSpLocks/>
            </p:cNvCxnSpPr>
            <p:nvPr/>
          </p:nvCxnSpPr>
          <p:spPr>
            <a:xfrm>
              <a:off x="5178068" y="4620256"/>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27D4E852-4C46-4A10-A875-BC2CDE24C96C}"/>
                </a:ext>
              </a:extLst>
            </p:cNvPr>
            <p:cNvCxnSpPr>
              <a:cxnSpLocks/>
            </p:cNvCxnSpPr>
            <p:nvPr/>
          </p:nvCxnSpPr>
          <p:spPr>
            <a:xfrm>
              <a:off x="5586918" y="4620255"/>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7D8FCF44-4555-4983-8B5A-D4ABDFB5D6D6}"/>
                </a:ext>
              </a:extLst>
            </p:cNvPr>
            <p:cNvCxnSpPr>
              <a:cxnSpLocks/>
            </p:cNvCxnSpPr>
            <p:nvPr/>
          </p:nvCxnSpPr>
          <p:spPr>
            <a:xfrm>
              <a:off x="6000332" y="4620255"/>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pic>
        <p:nvPicPr>
          <p:cNvPr id="169" name="Picture 168">
            <a:extLst>
              <a:ext uri="{FF2B5EF4-FFF2-40B4-BE49-F238E27FC236}">
                <a16:creationId xmlns:a16="http://schemas.microsoft.com/office/drawing/2014/main" id="{EE71E898-690D-488A-8023-CAF59EDAE93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214894" y="2912770"/>
            <a:ext cx="781613" cy="605790"/>
          </a:xfrm>
          <a:prstGeom prst="rect">
            <a:avLst/>
          </a:prstGeom>
        </p:spPr>
      </p:pic>
      <p:pic>
        <p:nvPicPr>
          <p:cNvPr id="170" name="Picture 169">
            <a:extLst>
              <a:ext uri="{FF2B5EF4-FFF2-40B4-BE49-F238E27FC236}">
                <a16:creationId xmlns:a16="http://schemas.microsoft.com/office/drawing/2014/main" id="{EB81F685-DFE1-4485-AB17-1A960C2942D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052136" y="3948478"/>
            <a:ext cx="781613" cy="605790"/>
          </a:xfrm>
          <a:prstGeom prst="rect">
            <a:avLst/>
          </a:prstGeom>
        </p:spPr>
      </p:pic>
      <p:pic>
        <p:nvPicPr>
          <p:cNvPr id="171" name="Picture 170">
            <a:extLst>
              <a:ext uri="{FF2B5EF4-FFF2-40B4-BE49-F238E27FC236}">
                <a16:creationId xmlns:a16="http://schemas.microsoft.com/office/drawing/2014/main" id="{70E5C9BE-301A-4111-A2F6-397E123B1226}"/>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26491" y="4984694"/>
            <a:ext cx="781613" cy="605790"/>
          </a:xfrm>
          <a:prstGeom prst="rect">
            <a:avLst/>
          </a:prstGeom>
        </p:spPr>
      </p:pic>
    </p:spTree>
    <p:extLst>
      <p:ext uri="{BB962C8B-B14F-4D97-AF65-F5344CB8AC3E}">
        <p14:creationId xmlns:p14="http://schemas.microsoft.com/office/powerpoint/2010/main" val="382918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A9D0DA82-3FC7-4BA7-91A1-E5364EA5F01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47326" y="0"/>
            <a:ext cx="9144674" cy="6858505"/>
          </a:xfrm>
        </p:spPr>
      </p:pic>
      <p:sp>
        <p:nvSpPr>
          <p:cNvPr id="162" name="TextBox 161">
            <a:extLst>
              <a:ext uri="{FF2B5EF4-FFF2-40B4-BE49-F238E27FC236}">
                <a16:creationId xmlns:a16="http://schemas.microsoft.com/office/drawing/2014/main" id="{D590D89F-7013-414D-9169-5F83AB7222AB}"/>
              </a:ext>
            </a:extLst>
          </p:cNvPr>
          <p:cNvSpPr txBox="1"/>
          <p:nvPr/>
        </p:nvSpPr>
        <p:spPr>
          <a:xfrm>
            <a:off x="157018" y="233185"/>
            <a:ext cx="2761673" cy="830997"/>
          </a:xfrm>
          <a:prstGeom prst="rect">
            <a:avLst/>
          </a:prstGeom>
          <a:noFill/>
        </p:spPr>
        <p:txBody>
          <a:bodyPr wrap="square" rtlCol="0">
            <a:spAutoFit/>
          </a:bodyPr>
          <a:lstStyle/>
          <a:p>
            <a:r>
              <a:rPr lang="en-US" sz="2400" dirty="0"/>
              <a:t>Network Cabinet on</a:t>
            </a:r>
          </a:p>
          <a:p>
            <a:r>
              <a:rPr lang="en-US" sz="2400" dirty="0"/>
              <a:t>my 2</a:t>
            </a:r>
            <a:r>
              <a:rPr lang="en-US" sz="2400" baseline="30000" dirty="0"/>
              <a:t>nd</a:t>
            </a:r>
            <a:r>
              <a:rPr lang="en-US" sz="2400" dirty="0"/>
              <a:t> Floor</a:t>
            </a:r>
          </a:p>
        </p:txBody>
      </p:sp>
      <p:sp>
        <p:nvSpPr>
          <p:cNvPr id="169" name="Text Box 2">
            <a:extLst>
              <a:ext uri="{FF2B5EF4-FFF2-40B4-BE49-F238E27FC236}">
                <a16:creationId xmlns:a16="http://schemas.microsoft.com/office/drawing/2014/main" id="{1B5B3DFC-6C48-469F-B675-DB4002F96BE9}"/>
              </a:ext>
            </a:extLst>
          </p:cNvPr>
          <p:cNvSpPr txBox="1">
            <a:spLocks noChangeArrowheads="1"/>
          </p:cNvSpPr>
          <p:nvPr/>
        </p:nvSpPr>
        <p:spPr bwMode="auto">
          <a:xfrm>
            <a:off x="2289125" y="1403248"/>
            <a:ext cx="2569422" cy="647226"/>
          </a:xfrm>
          <a:prstGeom prst="rect">
            <a:avLst/>
          </a:prstGeom>
          <a:solidFill>
            <a:schemeClr val="bg1">
              <a:alpha val="66000"/>
            </a:schemeClr>
          </a:solidFill>
          <a:ln w="9525">
            <a:noFill/>
            <a:miter lim="800000"/>
            <a:headEnd/>
            <a:tailEnd/>
          </a:ln>
        </p:spPr>
        <p:txBody>
          <a:bodyPr rot="0" vert="horz" wrap="square" lIns="0" tIns="0" rIns="0" bIns="0" anchor="t" anchorCtr="0">
            <a:noAutofit/>
          </a:bodyPr>
          <a:lstStyle/>
          <a:p>
            <a:pPr marL="0" marR="0" algn="ctr">
              <a:lnSpc>
                <a:spcPct val="107000"/>
              </a:lnSpc>
              <a:spcBef>
                <a:spcPts val="0"/>
              </a:spcBef>
              <a:spcAft>
                <a:spcPts val="800"/>
              </a:spcAft>
            </a:pP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1: Incoming network cable from down stairs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70" name="Straight Arrow Connector 169">
            <a:extLst>
              <a:ext uri="{FF2B5EF4-FFF2-40B4-BE49-F238E27FC236}">
                <a16:creationId xmlns:a16="http://schemas.microsoft.com/office/drawing/2014/main" id="{9ECE599B-468E-45B9-8886-D9ED56299C86}"/>
              </a:ext>
            </a:extLst>
          </p:cNvPr>
          <p:cNvCxnSpPr>
            <a:cxnSpLocks/>
          </p:cNvCxnSpPr>
          <p:nvPr/>
        </p:nvCxnSpPr>
        <p:spPr>
          <a:xfrm>
            <a:off x="4644234" y="1951080"/>
            <a:ext cx="1932057" cy="93066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1" name="Text Box 2">
            <a:extLst>
              <a:ext uri="{FF2B5EF4-FFF2-40B4-BE49-F238E27FC236}">
                <a16:creationId xmlns:a16="http://schemas.microsoft.com/office/drawing/2014/main" id="{8EFE87FB-CCDB-4F0B-8E24-A3771282EB7C}"/>
              </a:ext>
            </a:extLst>
          </p:cNvPr>
          <p:cNvSpPr txBox="1">
            <a:spLocks noChangeArrowheads="1"/>
          </p:cNvSpPr>
          <p:nvPr/>
        </p:nvSpPr>
        <p:spPr bwMode="auto">
          <a:xfrm>
            <a:off x="9331852" y="156341"/>
            <a:ext cx="2703130" cy="1099804"/>
          </a:xfrm>
          <a:prstGeom prst="rect">
            <a:avLst/>
          </a:prstGeom>
          <a:solidFill>
            <a:schemeClr val="bg1">
              <a:alpha val="66000"/>
            </a:schemeClr>
          </a:solidFill>
          <a:ln w="9525">
            <a:noFill/>
            <a:miter lim="800000"/>
            <a:headEnd/>
            <a:tailEnd/>
          </a:ln>
        </p:spPr>
        <p:txBody>
          <a:bodyPr rot="0" vert="horz" wrap="square" lIns="0" tIns="0" rIns="0" bIns="0" anchor="t" anchorCtr="0">
            <a:noAutofit/>
          </a:bodyPr>
          <a:lstStyle/>
          <a:p>
            <a:pPr marL="0" marR="0" algn="ctr">
              <a:lnSpc>
                <a:spcPct val="107000"/>
              </a:lnSpc>
              <a:spcBef>
                <a:spcPts val="0"/>
              </a:spcBef>
              <a:spcAft>
                <a:spcPts val="800"/>
              </a:spcAft>
            </a:pP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2: Switch splits one cable into many, including to WAP, PC, TV, etc.</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72" name="Straight Arrow Connector 171">
            <a:extLst>
              <a:ext uri="{FF2B5EF4-FFF2-40B4-BE49-F238E27FC236}">
                <a16:creationId xmlns:a16="http://schemas.microsoft.com/office/drawing/2014/main" id="{E3A48778-5952-4720-8B8D-54DBD152CBC6}"/>
              </a:ext>
            </a:extLst>
          </p:cNvPr>
          <p:cNvCxnSpPr>
            <a:cxnSpLocks/>
          </p:cNvCxnSpPr>
          <p:nvPr/>
        </p:nvCxnSpPr>
        <p:spPr>
          <a:xfrm flipH="1">
            <a:off x="8679546" y="1182255"/>
            <a:ext cx="778490" cy="123415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3" name="Text Box 2">
            <a:extLst>
              <a:ext uri="{FF2B5EF4-FFF2-40B4-BE49-F238E27FC236}">
                <a16:creationId xmlns:a16="http://schemas.microsoft.com/office/drawing/2014/main" id="{8E9546DE-5DE7-4FBC-8AC4-028F31EC9828}"/>
              </a:ext>
            </a:extLst>
          </p:cNvPr>
          <p:cNvSpPr txBox="1">
            <a:spLocks noChangeArrowheads="1"/>
          </p:cNvSpPr>
          <p:nvPr/>
        </p:nvSpPr>
        <p:spPr bwMode="auto">
          <a:xfrm>
            <a:off x="8834582" y="4117976"/>
            <a:ext cx="2276763" cy="647226"/>
          </a:xfrm>
          <a:prstGeom prst="rect">
            <a:avLst/>
          </a:prstGeom>
          <a:solidFill>
            <a:schemeClr val="bg1">
              <a:alpha val="66000"/>
            </a:schemeClr>
          </a:solidFill>
          <a:ln w="9525">
            <a:noFill/>
            <a:miter lim="800000"/>
            <a:headEnd/>
            <a:tailEnd/>
          </a:ln>
        </p:spPr>
        <p:txBody>
          <a:bodyPr rot="0" vert="horz" wrap="square" lIns="0" tIns="0" rIns="0" bIns="0" anchor="t" anchorCtr="0">
            <a:noAutofit/>
          </a:bodyPr>
          <a:lstStyle/>
          <a:p>
            <a:pPr marL="0" marR="0" algn="ctr">
              <a:lnSpc>
                <a:spcPct val="107000"/>
              </a:lnSpc>
              <a:spcBef>
                <a:spcPts val="0"/>
              </a:spcBef>
              <a:spcAft>
                <a:spcPts val="800"/>
              </a:spcAft>
            </a:pP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3: Data-only cable destined for WAP</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74" name="Straight Arrow Connector 173">
            <a:extLst>
              <a:ext uri="{FF2B5EF4-FFF2-40B4-BE49-F238E27FC236}">
                <a16:creationId xmlns:a16="http://schemas.microsoft.com/office/drawing/2014/main" id="{9E333465-1B9C-4629-9438-13FDB0C5041B}"/>
              </a:ext>
            </a:extLst>
          </p:cNvPr>
          <p:cNvCxnSpPr>
            <a:cxnSpLocks/>
          </p:cNvCxnSpPr>
          <p:nvPr/>
        </p:nvCxnSpPr>
        <p:spPr>
          <a:xfrm flipH="1">
            <a:off x="5859477" y="4441590"/>
            <a:ext cx="3135423" cy="53681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5" name="Text Box 2">
            <a:extLst>
              <a:ext uri="{FF2B5EF4-FFF2-40B4-BE49-F238E27FC236}">
                <a16:creationId xmlns:a16="http://schemas.microsoft.com/office/drawing/2014/main" id="{92108675-A430-46A8-8C55-FA6AD4A093A7}"/>
              </a:ext>
            </a:extLst>
          </p:cNvPr>
          <p:cNvSpPr txBox="1">
            <a:spLocks noChangeArrowheads="1"/>
          </p:cNvSpPr>
          <p:nvPr/>
        </p:nvSpPr>
        <p:spPr bwMode="auto">
          <a:xfrm>
            <a:off x="9652000" y="5488240"/>
            <a:ext cx="1967345" cy="647226"/>
          </a:xfrm>
          <a:prstGeom prst="rect">
            <a:avLst/>
          </a:prstGeom>
          <a:solidFill>
            <a:schemeClr val="bg1">
              <a:alpha val="66000"/>
            </a:schemeClr>
          </a:solidFill>
          <a:ln w="9525">
            <a:noFill/>
            <a:miter lim="800000"/>
            <a:headEnd/>
            <a:tailEnd/>
          </a:ln>
        </p:spPr>
        <p:txBody>
          <a:bodyPr rot="0" vert="horz" wrap="square" lIns="0" tIns="0" rIns="0" bIns="0" anchor="t" anchorCtr="0">
            <a:noAutofit/>
          </a:bodyPr>
          <a:lstStyle/>
          <a:p>
            <a:pPr marL="0" marR="0" algn="ctr">
              <a:lnSpc>
                <a:spcPct val="107000"/>
              </a:lnSpc>
              <a:spcBef>
                <a:spcPts val="0"/>
              </a:spcBef>
              <a:spcAft>
                <a:spcPts val="800"/>
              </a:spcAft>
            </a:pP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4: Power over Ethernet injector</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76" name="Straight Arrow Connector 175">
            <a:extLst>
              <a:ext uri="{FF2B5EF4-FFF2-40B4-BE49-F238E27FC236}">
                <a16:creationId xmlns:a16="http://schemas.microsoft.com/office/drawing/2014/main" id="{960691D7-0C93-4F96-ADD3-EC85075E1E67}"/>
              </a:ext>
            </a:extLst>
          </p:cNvPr>
          <p:cNvCxnSpPr>
            <a:cxnSpLocks/>
            <a:stCxn id="175" idx="1"/>
          </p:cNvCxnSpPr>
          <p:nvPr/>
        </p:nvCxnSpPr>
        <p:spPr>
          <a:xfrm flipH="1">
            <a:off x="8007927" y="5811853"/>
            <a:ext cx="1644073" cy="16407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7" name="Text Box 2">
            <a:extLst>
              <a:ext uri="{FF2B5EF4-FFF2-40B4-BE49-F238E27FC236}">
                <a16:creationId xmlns:a16="http://schemas.microsoft.com/office/drawing/2014/main" id="{886B95D5-9F22-453F-9127-679A6461AF11}"/>
              </a:ext>
            </a:extLst>
          </p:cNvPr>
          <p:cNvSpPr txBox="1">
            <a:spLocks noChangeArrowheads="1"/>
          </p:cNvSpPr>
          <p:nvPr/>
        </p:nvSpPr>
        <p:spPr bwMode="auto">
          <a:xfrm>
            <a:off x="1006763" y="4509212"/>
            <a:ext cx="2478939" cy="647226"/>
          </a:xfrm>
          <a:prstGeom prst="rect">
            <a:avLst/>
          </a:prstGeom>
          <a:solidFill>
            <a:schemeClr val="bg1">
              <a:alpha val="66000"/>
            </a:schemeClr>
          </a:solidFill>
          <a:ln w="9525">
            <a:noFill/>
            <a:miter lim="800000"/>
            <a:headEnd/>
            <a:tailEnd/>
          </a:ln>
        </p:spPr>
        <p:txBody>
          <a:bodyPr rot="0" vert="horz" wrap="square" lIns="0" tIns="0" rIns="0" bIns="0" anchor="t" anchorCtr="0">
            <a:noAutofit/>
          </a:bodyPr>
          <a:lstStyle/>
          <a:p>
            <a:pPr marL="0" marR="0" algn="ctr">
              <a:lnSpc>
                <a:spcPct val="107000"/>
              </a:lnSpc>
              <a:spcBef>
                <a:spcPts val="0"/>
              </a:spcBef>
              <a:spcAft>
                <a:spcPts val="800"/>
              </a:spcAft>
            </a:pP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5: </a:t>
            </a:r>
            <a:r>
              <a:rPr lang="en-US" sz="2000" b="1" dirty="0" err="1">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Data+Power</a:t>
            </a:r>
            <a:r>
              <a:rPr lang="en-US" sz="2000" b="1"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rPr>
              <a:t> cable destined for WAP</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p:txBody>
      </p:sp>
      <p:cxnSp>
        <p:nvCxnSpPr>
          <p:cNvPr id="178" name="Straight Arrow Connector 177">
            <a:extLst>
              <a:ext uri="{FF2B5EF4-FFF2-40B4-BE49-F238E27FC236}">
                <a16:creationId xmlns:a16="http://schemas.microsoft.com/office/drawing/2014/main" id="{2B7D4136-1E82-49D4-A87F-D376E9AC8BF8}"/>
              </a:ext>
            </a:extLst>
          </p:cNvPr>
          <p:cNvCxnSpPr>
            <a:cxnSpLocks/>
          </p:cNvCxnSpPr>
          <p:nvPr/>
        </p:nvCxnSpPr>
        <p:spPr>
          <a:xfrm flipV="1">
            <a:off x="3352800" y="4655128"/>
            <a:ext cx="2132444" cy="15239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0277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2"/>
                                        </p:tgtEl>
                                        <p:attrNameLst>
                                          <p:attrName>style.visibility</p:attrName>
                                        </p:attrNameLst>
                                      </p:cBhvr>
                                      <p:to>
                                        <p:strVal val="visible"/>
                                      </p:to>
                                    </p:set>
                                    <p:animEffect transition="in" filter="fade">
                                      <p:cBhvr>
                                        <p:cTn id="7" dur="5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E986617-E919-4B17-AF86-8D778CD33CD8}"/>
              </a:ext>
            </a:extLst>
          </p:cNvPr>
          <p:cNvSpPr txBox="1"/>
          <p:nvPr/>
        </p:nvSpPr>
        <p:spPr>
          <a:xfrm>
            <a:off x="157018" y="233185"/>
            <a:ext cx="2761673" cy="2308324"/>
          </a:xfrm>
          <a:prstGeom prst="rect">
            <a:avLst/>
          </a:prstGeom>
          <a:noFill/>
        </p:spPr>
        <p:txBody>
          <a:bodyPr wrap="square" rtlCol="0">
            <a:spAutoFit/>
          </a:bodyPr>
          <a:lstStyle/>
          <a:p>
            <a:r>
              <a:rPr lang="en-US" sz="2400" dirty="0"/>
              <a:t>The WAP, a Ubiquiti</a:t>
            </a:r>
          </a:p>
          <a:p>
            <a:r>
              <a:rPr lang="en-US" sz="2400" dirty="0"/>
              <a:t>UAP-AC-PRO-US</a:t>
            </a:r>
          </a:p>
          <a:p>
            <a:pPr marL="342900" indent="-342900">
              <a:buFont typeface="Arial" panose="020B0604020202020204" pitchFamily="34" charset="0"/>
              <a:buChar char="•"/>
            </a:pPr>
            <a:r>
              <a:rPr lang="en-US" sz="2400" dirty="0"/>
              <a:t>802.11ac</a:t>
            </a:r>
          </a:p>
          <a:p>
            <a:pPr marL="342900" indent="-342900">
              <a:buFont typeface="Arial" panose="020B0604020202020204" pitchFamily="34" charset="0"/>
              <a:buChar char="•"/>
            </a:pPr>
            <a:r>
              <a:rPr lang="en-US" sz="2400" dirty="0"/>
              <a:t>2.4 &amp; 5GHz</a:t>
            </a:r>
          </a:p>
          <a:p>
            <a:pPr marL="342900" indent="-342900">
              <a:buFont typeface="Arial" panose="020B0604020202020204" pitchFamily="34" charset="0"/>
              <a:buChar char="•"/>
            </a:pPr>
            <a:r>
              <a:rPr lang="en-US" sz="2400" dirty="0"/>
              <a:t>Outdoor rated,</a:t>
            </a:r>
          </a:p>
          <a:p>
            <a:pPr marL="342900" indent="-342900">
              <a:buFont typeface="Arial" panose="020B0604020202020204" pitchFamily="34" charset="0"/>
              <a:buChar char="•"/>
            </a:pPr>
            <a:r>
              <a:rPr lang="en-US" sz="2400" dirty="0"/>
              <a:t>~$130-170</a:t>
            </a:r>
          </a:p>
        </p:txBody>
      </p:sp>
      <p:pic>
        <p:nvPicPr>
          <p:cNvPr id="6" name="Picture 5">
            <a:extLst>
              <a:ext uri="{FF2B5EF4-FFF2-40B4-BE49-F238E27FC236}">
                <a16:creationId xmlns:a16="http://schemas.microsoft.com/office/drawing/2014/main" id="{4A130C79-7695-4706-BD86-AC402F0065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0"/>
            <a:ext cx="9144000" cy="6858000"/>
          </a:xfrm>
          <a:prstGeom prst="rect">
            <a:avLst/>
          </a:prstGeom>
        </p:spPr>
      </p:pic>
    </p:spTree>
    <p:extLst>
      <p:ext uri="{BB962C8B-B14F-4D97-AF65-F5344CB8AC3E}">
        <p14:creationId xmlns:p14="http://schemas.microsoft.com/office/powerpoint/2010/main" val="2316710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p:cNvSpPr>
            <a:spLocks noGrp="1" noChangeArrowheads="1"/>
          </p:cNvSpPr>
          <p:nvPr>
            <p:ph type="body" idx="1"/>
          </p:nvPr>
        </p:nvSpPr>
        <p:spPr/>
        <p:txBody>
          <a:bodyPr/>
          <a:lstStyle/>
          <a:p>
            <a:pPr>
              <a:lnSpc>
                <a:spcPct val="90000"/>
              </a:lnSpc>
            </a:pPr>
            <a:r>
              <a:rPr lang="en-US" altLang="en-US" sz="2400" dirty="0">
                <a:ea typeface="ＭＳ Ｐゴシック" charset="-128"/>
              </a:rPr>
              <a:t>Choose encryption of data to and from WAP, usually WPA2 + AES these days</a:t>
            </a:r>
          </a:p>
          <a:p>
            <a:pPr>
              <a:lnSpc>
                <a:spcPct val="90000"/>
              </a:lnSpc>
            </a:pPr>
            <a:r>
              <a:rPr lang="en-US" altLang="en-US" sz="2400" dirty="0">
                <a:ea typeface="ＭＳ Ｐゴシック" charset="-128"/>
              </a:rPr>
              <a:t>2.4GHz-2.485GHz spectrum divided into 11 channels at different frequencies</a:t>
            </a:r>
          </a:p>
          <a:p>
            <a:pPr lvl="1">
              <a:lnSpc>
                <a:spcPct val="90000"/>
              </a:lnSpc>
            </a:pPr>
            <a:r>
              <a:rPr lang="en-US" altLang="en-US" dirty="0">
                <a:ea typeface="ＭＳ Ｐゴシック" charset="-128"/>
              </a:rPr>
              <a:t>Administrator chooses frequency for WAP, or the WAP can auto-hop based on measured interference</a:t>
            </a:r>
          </a:p>
          <a:p>
            <a:pPr lvl="1">
              <a:lnSpc>
                <a:spcPct val="90000"/>
              </a:lnSpc>
            </a:pPr>
            <a:r>
              <a:rPr lang="en-US" altLang="en-US" dirty="0">
                <a:ea typeface="ＭＳ Ｐゴシック" charset="-128"/>
              </a:rPr>
              <a:t>Interference can come from any other source of same frequency</a:t>
            </a:r>
          </a:p>
          <a:p>
            <a:pPr marL="0" indent="0">
              <a:buNone/>
            </a:pPr>
            <a:endParaRPr lang="en-US" altLang="en-US" dirty="0">
              <a:ea typeface="ＭＳ Ｐゴシック" charset="-128"/>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2297" y="4152735"/>
            <a:ext cx="7989903" cy="1693173"/>
          </a:xfrm>
          <a:prstGeom prst="rect">
            <a:avLst/>
          </a:prstGeom>
        </p:spPr>
      </p:pic>
      <p:sp>
        <p:nvSpPr>
          <p:cNvPr id="8" name="TextBox 7"/>
          <p:cNvSpPr txBox="1"/>
          <p:nvPr/>
        </p:nvSpPr>
        <p:spPr>
          <a:xfrm>
            <a:off x="1925401" y="6063476"/>
            <a:ext cx="6453326"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https://igscomputers.co.uk/how-to-choose-the-right-wi-fi-channel-and-avoid-interference/</a:t>
            </a:r>
          </a:p>
        </p:txBody>
      </p:sp>
      <p:sp>
        <p:nvSpPr>
          <p:cNvPr id="9" name="Rectangle 8">
            <a:extLst>
              <a:ext uri="{FF2B5EF4-FFF2-40B4-BE49-F238E27FC236}">
                <a16:creationId xmlns:a16="http://schemas.microsoft.com/office/drawing/2014/main" id="{736B4189-FE15-4178-BE5A-6C3015F2C6FA}"/>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5A67AC2F-1911-400C-8FF6-FCF43D9CBE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4" name="Title 1">
            <a:extLst>
              <a:ext uri="{FF2B5EF4-FFF2-40B4-BE49-F238E27FC236}">
                <a16:creationId xmlns:a16="http://schemas.microsoft.com/office/drawing/2014/main" id="{9E29694D-4E98-4F25-A9BD-12296FB3603F}"/>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802.11 / </a:t>
            </a:r>
            <a:r>
              <a:rPr lang="en-US" dirty="0" err="1"/>
              <a:t>WiFi</a:t>
            </a:r>
            <a:endParaRPr lang="en-US" dirty="0"/>
          </a:p>
        </p:txBody>
      </p:sp>
    </p:spTree>
    <p:extLst>
      <p:ext uri="{BB962C8B-B14F-4D97-AF65-F5344CB8AC3E}">
        <p14:creationId xmlns:p14="http://schemas.microsoft.com/office/powerpoint/2010/main" val="14434567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p:cNvSpPr>
            <a:spLocks noGrp="1" noChangeArrowheads="1"/>
          </p:cNvSpPr>
          <p:nvPr>
            <p:ph type="body" idx="1"/>
          </p:nvPr>
        </p:nvSpPr>
        <p:spPr/>
        <p:txBody>
          <a:bodyPr/>
          <a:lstStyle/>
          <a:p>
            <a:pPr marL="0" indent="0">
              <a:buNone/>
            </a:pPr>
            <a:endParaRPr lang="en-US" altLang="en-US" dirty="0">
              <a:ea typeface="ＭＳ Ｐゴシック" charset="-128"/>
            </a:endParaRPr>
          </a:p>
          <a:p>
            <a:pPr marL="0" indent="0">
              <a:buNone/>
            </a:pPr>
            <a:endParaRPr lang="en-US" altLang="en-US" dirty="0">
              <a:ea typeface="ＭＳ Ｐゴシック" charset="-128"/>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523" y="1433514"/>
            <a:ext cx="8742480" cy="4725665"/>
          </a:xfrm>
          <a:prstGeom prst="rect">
            <a:avLst/>
          </a:prstGeom>
        </p:spPr>
      </p:pic>
      <p:sp>
        <p:nvSpPr>
          <p:cNvPr id="6" name="TextBox 5"/>
          <p:cNvSpPr txBox="1"/>
          <p:nvPr/>
        </p:nvSpPr>
        <p:spPr>
          <a:xfrm>
            <a:off x="2057401" y="5784824"/>
            <a:ext cx="2459169" cy="276999"/>
          </a:xfrm>
          <a:prstGeom prst="rect">
            <a:avLst/>
          </a:prstGeom>
          <a:noFill/>
        </p:spPr>
        <p:txBody>
          <a:bodyPr wrap="square" rtlCol="0">
            <a:spAutoFit/>
          </a:bodyPr>
          <a:lstStyle/>
          <a:p>
            <a:r>
              <a:rPr lang="en-US" sz="1200" dirty="0">
                <a:latin typeface="Arial" panose="020B0604020202020204" pitchFamily="34" charset="0"/>
                <a:cs typeface="Arial" panose="020B0604020202020204" pitchFamily="34" charset="0"/>
              </a:rPr>
              <a:t>https://photosync-app.com</a:t>
            </a:r>
          </a:p>
        </p:txBody>
      </p:sp>
      <p:sp>
        <p:nvSpPr>
          <p:cNvPr id="9" name="Rectangle 8">
            <a:extLst>
              <a:ext uri="{FF2B5EF4-FFF2-40B4-BE49-F238E27FC236}">
                <a16:creationId xmlns:a16="http://schemas.microsoft.com/office/drawing/2014/main" id="{4FC2C34B-7FA2-48D4-8315-E3DAB11D5D4B}"/>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879361AC-4DDC-40F4-AC0C-4F6653EDA1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3" name="Title 1">
            <a:extLst>
              <a:ext uri="{FF2B5EF4-FFF2-40B4-BE49-F238E27FC236}">
                <a16:creationId xmlns:a16="http://schemas.microsoft.com/office/drawing/2014/main" id="{8DC1B24A-91C2-4526-BC04-B694B028DBCB}"/>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WiFi</a:t>
            </a:r>
            <a:r>
              <a:rPr lang="en-US" dirty="0"/>
              <a:t> Channel Selection - Interference</a:t>
            </a:r>
          </a:p>
        </p:txBody>
      </p:sp>
    </p:spTree>
    <p:extLst>
      <p:ext uri="{BB962C8B-B14F-4D97-AF65-F5344CB8AC3E}">
        <p14:creationId xmlns:p14="http://schemas.microsoft.com/office/powerpoint/2010/main" val="40456469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p:cNvSpPr>
            <a:spLocks noGrp="1" noChangeArrowheads="1"/>
          </p:cNvSpPr>
          <p:nvPr>
            <p:ph type="body" idx="1"/>
          </p:nvPr>
        </p:nvSpPr>
        <p:spPr/>
        <p:txBody>
          <a:bodyPr/>
          <a:lstStyle/>
          <a:p>
            <a:pPr>
              <a:lnSpc>
                <a:spcPct val="90000"/>
              </a:lnSpc>
            </a:pPr>
            <a:r>
              <a:rPr lang="en-US" altLang="en-US" sz="2400" dirty="0">
                <a:ea typeface="ＭＳ Ｐゴシック" charset="-128"/>
              </a:rPr>
              <a:t>It is worse to use the non-big three (1, 6, 11), even if they’re full!</a:t>
            </a:r>
          </a:p>
          <a:p>
            <a:r>
              <a:rPr lang="en-US" altLang="en-US" sz="2400" dirty="0">
                <a:ea typeface="ＭＳ Ｐゴシック" charset="-128"/>
              </a:rPr>
              <a:t>Collisions happen on BOTH ends, and the result is a lower transmission rate</a:t>
            </a:r>
            <a:endParaRPr lang="en-US" altLang="en-US" dirty="0">
              <a:ea typeface="ＭＳ Ｐゴシック" charset="-128"/>
            </a:endParaRPr>
          </a:p>
          <a:p>
            <a:pPr marL="0" indent="0">
              <a:buNone/>
            </a:pPr>
            <a:endParaRPr lang="en-US" altLang="en-US" dirty="0">
              <a:ea typeface="ＭＳ Ｐゴシック" charset="-128"/>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2743" y="2807855"/>
            <a:ext cx="6915410" cy="3191728"/>
          </a:xfrm>
          <a:prstGeom prst="rect">
            <a:avLst/>
          </a:prstGeom>
        </p:spPr>
      </p:pic>
      <p:sp>
        <p:nvSpPr>
          <p:cNvPr id="8" name="TextBox 7"/>
          <p:cNvSpPr txBox="1"/>
          <p:nvPr/>
        </p:nvSpPr>
        <p:spPr>
          <a:xfrm>
            <a:off x="2452687" y="6217630"/>
            <a:ext cx="7347095" cy="25391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http://www.howtogeek.com/197268/how-to-find-the-best-wi-fi-channel-for-your-router-on-any-operating-system/</a:t>
            </a:r>
          </a:p>
        </p:txBody>
      </p:sp>
      <p:sp>
        <p:nvSpPr>
          <p:cNvPr id="9" name="Rectangle 8">
            <a:extLst>
              <a:ext uri="{FF2B5EF4-FFF2-40B4-BE49-F238E27FC236}">
                <a16:creationId xmlns:a16="http://schemas.microsoft.com/office/drawing/2014/main" id="{DE87CEA8-6336-4965-AFF4-67AE99D8639A}"/>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E594904D-5EB8-4F3A-B785-D556222E82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3" name="Title 1">
            <a:extLst>
              <a:ext uri="{FF2B5EF4-FFF2-40B4-BE49-F238E27FC236}">
                <a16:creationId xmlns:a16="http://schemas.microsoft.com/office/drawing/2014/main" id="{60753420-3725-4C7F-A92E-3AC75348D7BA}"/>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WiFi</a:t>
            </a:r>
            <a:r>
              <a:rPr lang="en-US" dirty="0"/>
              <a:t> Channel Selection - Interference</a:t>
            </a:r>
          </a:p>
        </p:txBody>
      </p:sp>
    </p:spTree>
    <p:extLst>
      <p:ext uri="{BB962C8B-B14F-4D97-AF65-F5344CB8AC3E}">
        <p14:creationId xmlns:p14="http://schemas.microsoft.com/office/powerpoint/2010/main" val="111087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3" name="Rectangle 3"/>
          <p:cNvSpPr>
            <a:spLocks noGrp="1" noChangeArrowheads="1"/>
          </p:cNvSpPr>
          <p:nvPr>
            <p:ph type="body" idx="1"/>
          </p:nvPr>
        </p:nvSpPr>
        <p:spPr/>
        <p:txBody>
          <a:bodyPr/>
          <a:lstStyle/>
          <a:p>
            <a:pPr>
              <a:lnSpc>
                <a:spcPct val="90000"/>
              </a:lnSpc>
            </a:pPr>
            <a:r>
              <a:rPr lang="en-US" altLang="en-US" sz="2400" dirty="0">
                <a:ea typeface="ＭＳ Ｐゴシック" charset="-128"/>
              </a:rPr>
              <a:t>When placing wireless access points in a building, use a method that:</a:t>
            </a:r>
          </a:p>
          <a:p>
            <a:pPr lvl="1">
              <a:lnSpc>
                <a:spcPct val="90000"/>
              </a:lnSpc>
            </a:pPr>
            <a:r>
              <a:rPr lang="en-US" altLang="en-US" dirty="0">
                <a:ea typeface="ＭＳ Ｐゴシック" charset="-128"/>
              </a:rPr>
              <a:t>Centralizes the WAPs physically (i.e. make sure the radio energy isn't wasted)</a:t>
            </a:r>
          </a:p>
          <a:p>
            <a:pPr lvl="2"/>
            <a:r>
              <a:rPr lang="en-US" altLang="en-US" dirty="0">
                <a:ea typeface="ＭＳ Ｐゴシック" charset="-128"/>
              </a:rPr>
              <a:t>Like SLC</a:t>
            </a:r>
          </a:p>
          <a:p>
            <a:pPr lvl="1"/>
            <a:r>
              <a:rPr lang="en-US" altLang="en-US" dirty="0">
                <a:ea typeface="ＭＳ Ｐゴシック" charset="-128"/>
              </a:rPr>
              <a:t>Don't block them with metal</a:t>
            </a:r>
          </a:p>
          <a:p>
            <a:pPr lvl="2"/>
            <a:r>
              <a:rPr lang="en-US" altLang="en-US" dirty="0">
                <a:ea typeface="ＭＳ Ｐゴシック" charset="-128"/>
              </a:rPr>
              <a:t>Like Church</a:t>
            </a:r>
          </a:p>
          <a:p>
            <a:pPr lvl="1">
              <a:lnSpc>
                <a:spcPct val="90000"/>
              </a:lnSpc>
            </a:pPr>
            <a:r>
              <a:rPr lang="en-US" altLang="en-US" dirty="0">
                <a:ea typeface="ＭＳ Ｐゴシック" charset="-128"/>
              </a:rPr>
              <a:t>Separates the channels from overlapping (</a:t>
            </a:r>
            <a:r>
              <a:rPr lang="en-US" altLang="en-US" sz="1400" dirty="0">
                <a:ea typeface="ＭＳ Ｐゴシック" charset="-128"/>
              </a:rPr>
              <a:t>as much as possible</a:t>
            </a:r>
            <a:r>
              <a:rPr lang="en-US" altLang="en-US" dirty="0">
                <a:ea typeface="ＭＳ Ｐゴシック" charset="-128"/>
              </a:rPr>
              <a:t>)</a:t>
            </a:r>
          </a:p>
          <a:p>
            <a:pPr lvl="1">
              <a:lnSpc>
                <a:spcPct val="90000"/>
              </a:lnSpc>
            </a:pPr>
            <a:r>
              <a:rPr lang="en-US" altLang="en-US" dirty="0">
                <a:ea typeface="ＭＳ Ｐゴシック" charset="-128"/>
              </a:rPr>
              <a:t>Uses the same SSID (network name) and password</a:t>
            </a:r>
          </a:p>
          <a:p>
            <a:pPr lvl="1">
              <a:lnSpc>
                <a:spcPct val="90000"/>
              </a:lnSpc>
            </a:pPr>
            <a:r>
              <a:rPr lang="en-US" altLang="en-US" dirty="0">
                <a:ea typeface="ＭＳ Ｐゴシック" charset="-128"/>
              </a:rPr>
              <a:t>Turn off low data rates if possible:</a:t>
            </a:r>
          </a:p>
          <a:p>
            <a:pPr lvl="2">
              <a:lnSpc>
                <a:spcPct val="90000"/>
              </a:lnSpc>
            </a:pPr>
            <a:r>
              <a:rPr lang="en-US" altLang="en-US" dirty="0">
                <a:ea typeface="ＭＳ Ｐゴシック" charset="-128"/>
              </a:rPr>
              <a:t>Some WAPs offer low data rates, which makes devices “stick” to them as they move around, which prevents devices from associating with closer, better WAPs</a:t>
            </a:r>
          </a:p>
          <a:p>
            <a:pPr lvl="2">
              <a:lnSpc>
                <a:spcPct val="90000"/>
              </a:lnSpc>
            </a:pPr>
            <a:r>
              <a:rPr lang="en-US" altLang="en-US" dirty="0">
                <a:ea typeface="ＭＳ Ｐゴシック" charset="-128"/>
              </a:rPr>
              <a:t>In some cases, using different SSIDs will help the users to know which WAP they’re connected to, if stickiness is a problem</a:t>
            </a:r>
          </a:p>
          <a:p>
            <a:pPr lvl="2">
              <a:lnSpc>
                <a:spcPct val="90000"/>
              </a:lnSpc>
            </a:pPr>
            <a:endParaRPr lang="en-US" altLang="en-US" dirty="0">
              <a:ea typeface="ＭＳ Ｐゴシック" charset="-128"/>
            </a:endParaRPr>
          </a:p>
          <a:p>
            <a:pPr marL="0" indent="0">
              <a:buNone/>
            </a:pPr>
            <a:endParaRPr lang="en-US" altLang="en-US" dirty="0">
              <a:ea typeface="ＭＳ Ｐゴシック" charset="-128"/>
            </a:endParaRPr>
          </a:p>
        </p:txBody>
      </p:sp>
      <p:sp>
        <p:nvSpPr>
          <p:cNvPr id="7" name="Rectangle 6">
            <a:extLst>
              <a:ext uri="{FF2B5EF4-FFF2-40B4-BE49-F238E27FC236}">
                <a16:creationId xmlns:a16="http://schemas.microsoft.com/office/drawing/2014/main" id="{49C20AD4-EF4B-4603-BD9B-AA55A775F8B4}"/>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6439A012-41ED-49BE-8C27-7AFA6DA098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1" name="Title 1">
            <a:extLst>
              <a:ext uri="{FF2B5EF4-FFF2-40B4-BE49-F238E27FC236}">
                <a16:creationId xmlns:a16="http://schemas.microsoft.com/office/drawing/2014/main" id="{F695EAC7-1F5D-4773-BB75-A05130A37738}"/>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WAP Placement</a:t>
            </a:r>
          </a:p>
        </p:txBody>
      </p:sp>
    </p:spTree>
    <p:extLst>
      <p:ext uri="{BB962C8B-B14F-4D97-AF65-F5344CB8AC3E}">
        <p14:creationId xmlns:p14="http://schemas.microsoft.com/office/powerpoint/2010/main" val="21213649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Firewalls</a:t>
            </a:r>
          </a:p>
        </p:txBody>
      </p:sp>
      <p:sp>
        <p:nvSpPr>
          <p:cNvPr id="3" name="Content Placeholder 2"/>
          <p:cNvSpPr>
            <a:spLocks noGrp="1"/>
          </p:cNvSpPr>
          <p:nvPr>
            <p:ph idx="1"/>
          </p:nvPr>
        </p:nvSpPr>
        <p:spPr/>
        <p:txBody>
          <a:bodyPr>
            <a:normAutofit/>
          </a:bodyPr>
          <a:lstStyle/>
          <a:p>
            <a:r>
              <a:rPr lang="en-US" dirty="0"/>
              <a:t>Firewalls protect your data and your services</a:t>
            </a:r>
          </a:p>
          <a:p>
            <a:endParaRPr lang="en-US" dirty="0"/>
          </a:p>
          <a:p>
            <a:r>
              <a:rPr lang="en-US" dirty="0"/>
              <a:t>Note that firewalls don't/can't interfere with traffic that isn't hitting them - so traffic solely through unmanaged switches never hits the firewall!</a:t>
            </a:r>
          </a:p>
          <a:p>
            <a:endParaRPr lang="en-US" dirty="0"/>
          </a:p>
          <a:p>
            <a:r>
              <a:rPr lang="en-US" dirty="0"/>
              <a:t>This is forgotten more often than you might think in network design</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7624350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2382915" y="5826125"/>
            <a:ext cx="3643313" cy="253916"/>
          </a:xfrm>
          <a:prstGeom prst="rect">
            <a:avLst/>
          </a:prstGeom>
          <a:noFill/>
        </p:spPr>
        <p:txBody>
          <a:bodyPr wrap="square" rtlCol="0">
            <a:spAutoFit/>
          </a:bodyPr>
          <a:lstStyle/>
          <a:p>
            <a:r>
              <a:rPr lang="en-US" sz="1050" dirty="0">
                <a:latin typeface="Arial" panose="020B0604020202020204" pitchFamily="34" charset="0"/>
                <a:cs typeface="Arial" panose="020B0604020202020204" pitchFamily="34" charset="0"/>
              </a:rPr>
              <a:t>http://forum.projetoderedes.com.br/viewtopic.php?t=775</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2915" y="1757625"/>
            <a:ext cx="3317799" cy="3727864"/>
          </a:xfrm>
          <a:prstGeom prst="rect">
            <a:avLst/>
          </a:prstGeom>
        </p:spPr>
      </p:pic>
      <p:sp>
        <p:nvSpPr>
          <p:cNvPr id="4" name="Rectangle 3"/>
          <p:cNvSpPr/>
          <p:nvPr/>
        </p:nvSpPr>
        <p:spPr bwMode="auto">
          <a:xfrm>
            <a:off x="6610906" y="2861438"/>
            <a:ext cx="3414157" cy="594958"/>
          </a:xfrm>
          <a:prstGeom prst="rect">
            <a:avLst/>
          </a:prstGeom>
          <a:solidFill>
            <a:srgbClr val="EDFBB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2800" dirty="0">
                <a:latin typeface="Gill Sans MT" panose="020B0502020104020203" pitchFamily="34" charset="0"/>
              </a:rPr>
              <a:t>1</a:t>
            </a:r>
          </a:p>
        </p:txBody>
      </p:sp>
      <p:sp>
        <p:nvSpPr>
          <p:cNvPr id="11" name="Rectangle 10"/>
          <p:cNvSpPr/>
          <p:nvPr/>
        </p:nvSpPr>
        <p:spPr bwMode="auto">
          <a:xfrm>
            <a:off x="6610906" y="3456396"/>
            <a:ext cx="3414157" cy="594958"/>
          </a:xfrm>
          <a:prstGeom prst="rect">
            <a:avLst/>
          </a:prstGeom>
          <a:solidFill>
            <a:srgbClr val="FFCCF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2800" dirty="0">
                <a:latin typeface="Gill Sans MT" panose="020B0502020104020203" pitchFamily="34" charset="0"/>
              </a:rPr>
              <a:t>6</a:t>
            </a:r>
          </a:p>
        </p:txBody>
      </p:sp>
      <p:sp>
        <p:nvSpPr>
          <p:cNvPr id="12" name="Rectangle 11"/>
          <p:cNvSpPr/>
          <p:nvPr/>
        </p:nvSpPr>
        <p:spPr bwMode="auto">
          <a:xfrm>
            <a:off x="6610905" y="4051354"/>
            <a:ext cx="3414157" cy="594958"/>
          </a:xfrm>
          <a:prstGeom prst="rect">
            <a:avLst/>
          </a:prstGeom>
          <a:solidFill>
            <a:schemeClr val="accent5">
              <a:lumMod val="60000"/>
              <a:lumOff val="40000"/>
            </a:schemeClr>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2800" dirty="0">
                <a:latin typeface="Gill Sans MT" panose="020B0502020104020203" pitchFamily="34" charset="0"/>
              </a:rPr>
              <a:t>11</a:t>
            </a:r>
          </a:p>
        </p:txBody>
      </p:sp>
      <p:sp>
        <p:nvSpPr>
          <p:cNvPr id="13" name="Rectangle 12"/>
          <p:cNvSpPr/>
          <p:nvPr/>
        </p:nvSpPr>
        <p:spPr bwMode="auto">
          <a:xfrm>
            <a:off x="6610904" y="4646312"/>
            <a:ext cx="3414157" cy="594958"/>
          </a:xfrm>
          <a:prstGeom prst="rect">
            <a:avLst/>
          </a:prstGeom>
          <a:solidFill>
            <a:srgbClr val="EDFBBF"/>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ctr" anchorCtr="0" compatLnSpc="1">
            <a:prstTxWarp prst="textNoShape">
              <a:avLst/>
            </a:prstTxWarp>
          </a:bodyPr>
          <a:lstStyle/>
          <a:p>
            <a:pPr algn="ctr" eaLnBrk="0" fontAlgn="base" hangingPunct="0">
              <a:spcBef>
                <a:spcPct val="0"/>
              </a:spcBef>
              <a:spcAft>
                <a:spcPct val="0"/>
              </a:spcAft>
            </a:pPr>
            <a:r>
              <a:rPr lang="en-US" sz="2800" dirty="0">
                <a:latin typeface="Gill Sans MT" panose="020B0502020104020203" pitchFamily="34" charset="0"/>
              </a:rPr>
              <a:t>1</a:t>
            </a:r>
          </a:p>
        </p:txBody>
      </p:sp>
      <p:cxnSp>
        <p:nvCxnSpPr>
          <p:cNvPr id="6" name="Straight Connector 5"/>
          <p:cNvCxnSpPr/>
          <p:nvPr/>
        </p:nvCxnSpPr>
        <p:spPr bwMode="auto">
          <a:xfrm>
            <a:off x="6388963" y="5241270"/>
            <a:ext cx="3808520" cy="0"/>
          </a:xfrm>
          <a:prstGeom prst="lin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 name="Isosceles Triangle 6"/>
          <p:cNvSpPr/>
          <p:nvPr/>
        </p:nvSpPr>
        <p:spPr bwMode="auto">
          <a:xfrm>
            <a:off x="6610904" y="2364444"/>
            <a:ext cx="3414157" cy="496995"/>
          </a:xfrm>
          <a:prstGeom prst="triangle">
            <a:avLst/>
          </a:pr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none" lIns="91440" tIns="45720" rIns="91440" bIns="45720" numCol="1" rtlCol="0" anchor="t" anchorCtr="0" compatLnSpc="1">
            <a:prstTxWarp prst="textNoShape">
              <a:avLst/>
            </a:prstTxWarp>
          </a:bodyPr>
          <a:lstStyle/>
          <a:p>
            <a:pPr eaLnBrk="0" fontAlgn="base" hangingPunct="0">
              <a:spcBef>
                <a:spcPct val="0"/>
              </a:spcBef>
              <a:spcAft>
                <a:spcPct val="0"/>
              </a:spcAft>
            </a:pPr>
            <a:endParaRPr lang="en-US">
              <a:latin typeface="Comic Sans MS" pitchFamily="66" charset="0"/>
            </a:endParaRPr>
          </a:p>
        </p:txBody>
      </p:sp>
      <p:sp>
        <p:nvSpPr>
          <p:cNvPr id="14" name="Rectangle 13">
            <a:extLst>
              <a:ext uri="{FF2B5EF4-FFF2-40B4-BE49-F238E27FC236}">
                <a16:creationId xmlns:a16="http://schemas.microsoft.com/office/drawing/2014/main" id="{EEF182E6-D96B-43C6-8FB5-C85947A746B0}"/>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14">
            <a:extLst>
              <a:ext uri="{FF2B5EF4-FFF2-40B4-BE49-F238E27FC236}">
                <a16:creationId xmlns:a16="http://schemas.microsoft.com/office/drawing/2014/main" id="{72ADC789-2968-4FC4-8ECB-48CFFE7F5CB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
        <p:nvSpPr>
          <p:cNvPr id="18" name="Title 1">
            <a:extLst>
              <a:ext uri="{FF2B5EF4-FFF2-40B4-BE49-F238E27FC236}">
                <a16:creationId xmlns:a16="http://schemas.microsoft.com/office/drawing/2014/main" id="{6A7CE6AE-ACC7-4738-A976-5678E9D9DCD2}"/>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WAP Placement</a:t>
            </a:r>
          </a:p>
        </p:txBody>
      </p:sp>
    </p:spTree>
    <p:extLst>
      <p:ext uri="{BB962C8B-B14F-4D97-AF65-F5344CB8AC3E}">
        <p14:creationId xmlns:p14="http://schemas.microsoft.com/office/powerpoint/2010/main" val="24100278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232DC-2B31-4D59-B5CE-338C6B73AE65}"/>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B35F6519-4336-4810-AA04-38A1D000AB98}"/>
              </a:ext>
            </a:extLst>
          </p:cNvPr>
          <p:cNvSpPr>
            <a:spLocks noGrp="1"/>
          </p:cNvSpPr>
          <p:nvPr>
            <p:ph idx="1"/>
          </p:nvPr>
        </p:nvSpPr>
        <p:spPr/>
        <p:txBody>
          <a:bodyPr/>
          <a:lstStyle/>
          <a:p>
            <a:r>
              <a:rPr lang="en-US" dirty="0"/>
              <a:t>Network engineering is a fascinating career</a:t>
            </a:r>
          </a:p>
          <a:p>
            <a:r>
              <a:rPr lang="en-US" dirty="0"/>
              <a:t>Remember that NAT and Routes don't mix</a:t>
            </a:r>
          </a:p>
          <a:p>
            <a:r>
              <a:rPr lang="en-US" dirty="0"/>
              <a:t>Every router's WAN is some other router's LAN</a:t>
            </a:r>
          </a:p>
          <a:p>
            <a:r>
              <a:rPr lang="en-US" dirty="0"/>
              <a:t>Plan where WAPs should go to maximize </a:t>
            </a:r>
            <a:r>
              <a:rPr lang="en-US"/>
              <a:t>their effectiveness</a:t>
            </a:r>
            <a:endParaRPr lang="en-US" dirty="0"/>
          </a:p>
        </p:txBody>
      </p:sp>
      <p:sp>
        <p:nvSpPr>
          <p:cNvPr id="7" name="Rectangle 6">
            <a:extLst>
              <a:ext uri="{FF2B5EF4-FFF2-40B4-BE49-F238E27FC236}">
                <a16:creationId xmlns:a16="http://schemas.microsoft.com/office/drawing/2014/main" id="{2E99AFAE-B5D1-44C6-ABD1-2618EDF086E4}"/>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Picture 7">
            <a:extLst>
              <a:ext uri="{FF2B5EF4-FFF2-40B4-BE49-F238E27FC236}">
                <a16:creationId xmlns:a16="http://schemas.microsoft.com/office/drawing/2014/main" id="{5621B618-F52F-4A14-AB3B-3976A5BFA7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14201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Firewalls</a:t>
            </a:r>
          </a:p>
        </p:txBody>
      </p:sp>
      <p:sp>
        <p:nvSpPr>
          <p:cNvPr id="3" name="Content Placeholder 2"/>
          <p:cNvSpPr>
            <a:spLocks noGrp="1"/>
          </p:cNvSpPr>
          <p:nvPr>
            <p:ph idx="1"/>
          </p:nvPr>
        </p:nvSpPr>
        <p:spPr/>
        <p:txBody>
          <a:bodyPr>
            <a:normAutofit/>
          </a:bodyPr>
          <a:lstStyle/>
          <a:p>
            <a:r>
              <a:rPr lang="en-US" dirty="0"/>
              <a:t>The term "firewall" can mean many things, but it usually means a device that processes packets.</a:t>
            </a:r>
          </a:p>
          <a:p>
            <a:r>
              <a:rPr lang="en-US" dirty="0"/>
              <a:t>Processing could mean allowing the packet through, allowing the packet through with modifications, or denying (dropping) the packet</a:t>
            </a:r>
          </a:p>
          <a:p>
            <a:pPr lvl="1"/>
            <a:endParaRPr lang="en-US" dirty="0"/>
          </a:p>
          <a:p>
            <a:r>
              <a:rPr lang="en-US" dirty="0"/>
              <a:t>Some devices scan the </a:t>
            </a:r>
            <a:r>
              <a:rPr lang="en-US" i="1" dirty="0"/>
              <a:t>contents</a:t>
            </a:r>
            <a:r>
              <a:rPr lang="en-US" dirty="0"/>
              <a:t> of those packets, not just the address information in the header</a:t>
            </a:r>
          </a:p>
          <a:p>
            <a:pPr lvl="1"/>
            <a:r>
              <a:rPr lang="en-US" dirty="0"/>
              <a:t>So-called Deep Packet Inspection means that the firewall can look for registered virus binaries, forbidden keywords, spam, etc. inside the packets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25428794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Firewalls</a:t>
            </a:r>
          </a:p>
        </p:txBody>
      </p:sp>
      <p:sp>
        <p:nvSpPr>
          <p:cNvPr id="3" name="Content Placeholder 2"/>
          <p:cNvSpPr>
            <a:spLocks noGrp="1"/>
          </p:cNvSpPr>
          <p:nvPr>
            <p:ph idx="1"/>
          </p:nvPr>
        </p:nvSpPr>
        <p:spPr/>
        <p:txBody>
          <a:bodyPr>
            <a:normAutofit lnSpcReduction="10000"/>
          </a:bodyPr>
          <a:lstStyle/>
          <a:p>
            <a:r>
              <a:rPr lang="en-US" dirty="0"/>
              <a:t>Some network devices can be programmed to be anything: router, switch, DHCP/DNS/other server, VPN end-point, firewall, etc.,</a:t>
            </a:r>
          </a:p>
          <a:p>
            <a:r>
              <a:rPr lang="en-US" dirty="0"/>
              <a:t>Confusingly, the device could be </a:t>
            </a:r>
            <a:r>
              <a:rPr lang="en-US" i="1" dirty="0"/>
              <a:t>called</a:t>
            </a:r>
            <a:r>
              <a:rPr lang="en-US" dirty="0"/>
              <a:t> any of these </a:t>
            </a:r>
          </a:p>
          <a:p>
            <a:endParaRPr lang="en-US" dirty="0"/>
          </a:p>
          <a:p>
            <a:r>
              <a:rPr lang="en-US" dirty="0"/>
              <a:t>This is typical in big-name boxes</a:t>
            </a:r>
          </a:p>
          <a:p>
            <a:pPr lvl="1"/>
            <a:r>
              <a:rPr lang="en-US" dirty="0"/>
              <a:t>Cisco</a:t>
            </a:r>
          </a:p>
          <a:p>
            <a:pPr lvl="1"/>
            <a:r>
              <a:rPr lang="en-US" dirty="0"/>
              <a:t>Juniper</a:t>
            </a:r>
          </a:p>
          <a:p>
            <a:pPr lvl="1"/>
            <a:r>
              <a:rPr lang="en-US" dirty="0" err="1"/>
              <a:t>Watchguard</a:t>
            </a:r>
            <a:endParaRPr lang="en-US" dirty="0"/>
          </a:p>
          <a:p>
            <a:pPr lvl="1"/>
            <a:r>
              <a:rPr lang="en-US" dirty="0"/>
              <a:t>HP</a:t>
            </a:r>
          </a:p>
          <a:p>
            <a:pPr lvl="1"/>
            <a:r>
              <a:rPr lang="en-US" dirty="0"/>
              <a:t>Dell</a:t>
            </a:r>
          </a:p>
          <a:p>
            <a:pPr lvl="1"/>
            <a:r>
              <a:rPr lang="en-US" dirty="0" err="1"/>
              <a:t>pfSense</a:t>
            </a:r>
            <a:r>
              <a:rPr lang="en-US" dirty="0"/>
              <a:t> (company name is </a:t>
            </a:r>
            <a:r>
              <a:rPr lang="en-US" dirty="0" err="1"/>
              <a:t>netgate</a:t>
            </a:r>
            <a:r>
              <a:rPr lang="en-US" dirty="0"/>
              <a:t>)</a:t>
            </a:r>
          </a:p>
          <a:p>
            <a:pPr lvl="1"/>
            <a:endParaRPr lang="en-US" dirty="0"/>
          </a:p>
          <a:p>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5236042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Firewall Technologies</a:t>
            </a:r>
          </a:p>
        </p:txBody>
      </p:sp>
      <p:sp>
        <p:nvSpPr>
          <p:cNvPr id="3" name="Content Placeholder 2"/>
          <p:cNvSpPr>
            <a:spLocks noGrp="1"/>
          </p:cNvSpPr>
          <p:nvPr>
            <p:ph idx="1"/>
          </p:nvPr>
        </p:nvSpPr>
        <p:spPr/>
        <p:txBody>
          <a:bodyPr>
            <a:normAutofit/>
          </a:bodyPr>
          <a:lstStyle/>
          <a:p>
            <a:r>
              <a:rPr lang="en-US" dirty="0"/>
              <a:t>Two technologies are usually used together to authorize packets through and point them to the correct place:</a:t>
            </a:r>
          </a:p>
          <a:p>
            <a:pPr lvl="1"/>
            <a:r>
              <a:rPr lang="en-US" dirty="0"/>
              <a:t>Firewall Rules</a:t>
            </a:r>
          </a:p>
          <a:p>
            <a:pPr lvl="1"/>
            <a:r>
              <a:rPr lang="en-US" dirty="0"/>
              <a:t>Network Address Translation (NAT)</a:t>
            </a:r>
          </a:p>
          <a:p>
            <a:pPr lvl="1"/>
            <a:endParaRPr lang="en-US" dirty="0"/>
          </a:p>
          <a:p>
            <a:r>
              <a:rPr lang="en-US" dirty="0"/>
              <a:t>These technologies can be operated on schedules and can shape traffic/provide Quality of Service (QoS)</a:t>
            </a:r>
          </a:p>
          <a:p>
            <a:pPr lvl="1"/>
            <a:r>
              <a:rPr lang="en-US" dirty="0"/>
              <a:t>e.g. From 9am to 5pm, prioritize video chat and downloads, from 5pm to 9am, prioritize gaming traffic above all else</a:t>
            </a:r>
          </a:p>
          <a:p>
            <a:pPr marL="0" indent="0">
              <a:buNone/>
            </a:pPr>
            <a:endParaRPr lang="en-US" dirty="0"/>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75FD65C3-E9E1-4839-BA16-E5BF19550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068" y="6256740"/>
            <a:ext cx="661109" cy="512617"/>
          </a:xfrm>
          <a:prstGeom prst="rect">
            <a:avLst/>
          </a:prstGeom>
        </p:spPr>
      </p:pic>
    </p:spTree>
    <p:extLst>
      <p:ext uri="{BB962C8B-B14F-4D97-AF65-F5344CB8AC3E}">
        <p14:creationId xmlns:p14="http://schemas.microsoft.com/office/powerpoint/2010/main" val="15211944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a:extLst>
              <a:ext uri="{FF2B5EF4-FFF2-40B4-BE49-F238E27FC236}">
                <a16:creationId xmlns:a16="http://schemas.microsoft.com/office/drawing/2014/main" id="{78EE893B-A3F6-4E45-B9C4-D6E482DDDFE9}"/>
              </a:ext>
            </a:extLst>
          </p:cNvPr>
          <p:cNvSpPr txBox="1"/>
          <p:nvPr/>
        </p:nvSpPr>
        <p:spPr>
          <a:xfrm>
            <a:off x="8130810" y="2851161"/>
            <a:ext cx="948377" cy="461665"/>
          </a:xfrm>
          <a:prstGeom prst="rect">
            <a:avLst/>
          </a:prstGeom>
          <a:noFill/>
        </p:spPr>
        <p:txBody>
          <a:bodyPr wrap="square" rtlCol="0">
            <a:spAutoFit/>
          </a:bodyPr>
          <a:lstStyle/>
          <a:p>
            <a:r>
              <a:rPr lang="en-US" sz="2400" b="1" dirty="0">
                <a:solidFill>
                  <a:srgbClr val="FF0000"/>
                </a:solidFill>
              </a:rPr>
              <a:t>WAN</a:t>
            </a:r>
          </a:p>
        </p:txBody>
      </p:sp>
      <p:sp>
        <p:nvSpPr>
          <p:cNvPr id="38" name="TextBox 37">
            <a:extLst>
              <a:ext uri="{FF2B5EF4-FFF2-40B4-BE49-F238E27FC236}">
                <a16:creationId xmlns:a16="http://schemas.microsoft.com/office/drawing/2014/main" id="{BAB91766-09F7-4DF9-A322-59E060B171BC}"/>
              </a:ext>
            </a:extLst>
          </p:cNvPr>
          <p:cNvSpPr txBox="1"/>
          <p:nvPr/>
        </p:nvSpPr>
        <p:spPr>
          <a:xfrm>
            <a:off x="9378418" y="2851162"/>
            <a:ext cx="892132" cy="461665"/>
          </a:xfrm>
          <a:prstGeom prst="rect">
            <a:avLst/>
          </a:prstGeom>
          <a:noFill/>
        </p:spPr>
        <p:txBody>
          <a:bodyPr wrap="square" rtlCol="0">
            <a:spAutoFit/>
          </a:bodyPr>
          <a:lstStyle/>
          <a:p>
            <a:r>
              <a:rPr lang="en-US" sz="2400" b="1" dirty="0">
                <a:solidFill>
                  <a:srgbClr val="0070C0"/>
                </a:solidFill>
              </a:rPr>
              <a:t>LAN</a:t>
            </a:r>
          </a:p>
        </p:txBody>
      </p:sp>
      <p:grpSp>
        <p:nvGrpSpPr>
          <p:cNvPr id="42" name="Group 41">
            <a:extLst>
              <a:ext uri="{FF2B5EF4-FFF2-40B4-BE49-F238E27FC236}">
                <a16:creationId xmlns:a16="http://schemas.microsoft.com/office/drawing/2014/main" id="{85147E18-EB94-4D3C-A81F-5515049248D2}"/>
              </a:ext>
            </a:extLst>
          </p:cNvPr>
          <p:cNvGrpSpPr/>
          <p:nvPr/>
        </p:nvGrpSpPr>
        <p:grpSpPr>
          <a:xfrm>
            <a:off x="8540749" y="1701149"/>
            <a:ext cx="1273919" cy="914400"/>
            <a:chOff x="2272399" y="4273260"/>
            <a:chExt cx="1273919" cy="914400"/>
          </a:xfrm>
        </p:grpSpPr>
        <p:sp>
          <p:nvSpPr>
            <p:cNvPr id="43" name="Rectangle: Rounded Corners 42">
              <a:extLst>
                <a:ext uri="{FF2B5EF4-FFF2-40B4-BE49-F238E27FC236}">
                  <a16:creationId xmlns:a16="http://schemas.microsoft.com/office/drawing/2014/main" id="{B0AA9699-A0B3-4855-B874-34F1300CF8B9}"/>
                </a:ext>
              </a:extLst>
            </p:cNvPr>
            <p:cNvSpPr/>
            <p:nvPr/>
          </p:nvSpPr>
          <p:spPr>
            <a:xfrm>
              <a:off x="2272399" y="427326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en-US" b="1" dirty="0"/>
                <a:t>ROUTER</a:t>
              </a:r>
            </a:p>
          </p:txBody>
        </p:sp>
        <p:sp>
          <p:nvSpPr>
            <p:cNvPr id="44" name="TextBox 43">
              <a:extLst>
                <a:ext uri="{FF2B5EF4-FFF2-40B4-BE49-F238E27FC236}">
                  <a16:creationId xmlns:a16="http://schemas.microsoft.com/office/drawing/2014/main" id="{C7F54732-E5DC-4712-9CDB-8B28B2D38687}"/>
                </a:ext>
              </a:extLst>
            </p:cNvPr>
            <p:cNvSpPr txBox="1"/>
            <p:nvPr/>
          </p:nvSpPr>
          <p:spPr>
            <a:xfrm>
              <a:off x="2371690" y="4778576"/>
              <a:ext cx="533400" cy="400110"/>
            </a:xfrm>
            <a:prstGeom prst="rect">
              <a:avLst/>
            </a:prstGeom>
            <a:noFill/>
          </p:spPr>
          <p:txBody>
            <a:bodyPr wrap="square" rtlCol="0">
              <a:spAutoFit/>
            </a:bodyPr>
            <a:lstStyle/>
            <a:p>
              <a:r>
                <a:rPr lang="en-US" sz="2000" b="1" dirty="0">
                  <a:solidFill>
                    <a:schemeClr val="bg1"/>
                  </a:solidFill>
                </a:rPr>
                <a:t>x0</a:t>
              </a:r>
            </a:p>
          </p:txBody>
        </p:sp>
        <p:sp>
          <p:nvSpPr>
            <p:cNvPr id="45" name="TextBox 44">
              <a:extLst>
                <a:ext uri="{FF2B5EF4-FFF2-40B4-BE49-F238E27FC236}">
                  <a16:creationId xmlns:a16="http://schemas.microsoft.com/office/drawing/2014/main" id="{642D358E-ACA5-4B17-9BFC-861A516A6D07}"/>
                </a:ext>
              </a:extLst>
            </p:cNvPr>
            <p:cNvSpPr txBox="1"/>
            <p:nvPr/>
          </p:nvSpPr>
          <p:spPr>
            <a:xfrm>
              <a:off x="3012918" y="4772889"/>
              <a:ext cx="533400" cy="400110"/>
            </a:xfrm>
            <a:prstGeom prst="rect">
              <a:avLst/>
            </a:prstGeom>
            <a:noFill/>
          </p:spPr>
          <p:txBody>
            <a:bodyPr wrap="square" rtlCol="0">
              <a:spAutoFit/>
            </a:bodyPr>
            <a:lstStyle/>
            <a:p>
              <a:r>
                <a:rPr lang="en-US" sz="2000" b="1" dirty="0">
                  <a:solidFill>
                    <a:schemeClr val="bg1"/>
                  </a:solidFill>
                </a:rPr>
                <a:t>x1</a:t>
              </a:r>
            </a:p>
          </p:txBody>
        </p:sp>
        <p:cxnSp>
          <p:nvCxnSpPr>
            <p:cNvPr id="46" name="Straight Connector 45">
              <a:extLst>
                <a:ext uri="{FF2B5EF4-FFF2-40B4-BE49-F238E27FC236}">
                  <a16:creationId xmlns:a16="http://schemas.microsoft.com/office/drawing/2014/main" id="{5D9D1AB2-883C-41BF-8F85-80C9E1A09657}"/>
                </a:ext>
              </a:extLst>
            </p:cNvPr>
            <p:cNvCxnSpPr>
              <a:cxnSpLocks/>
            </p:cNvCxnSpPr>
            <p:nvPr/>
          </p:nvCxnSpPr>
          <p:spPr>
            <a:xfrm>
              <a:off x="2915482" y="462487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dirty="0"/>
              <a:t>Firewalls</a:t>
            </a:r>
          </a:p>
        </p:txBody>
      </p:sp>
      <p:sp>
        <p:nvSpPr>
          <p:cNvPr id="3" name="Content Placeholder 2"/>
          <p:cNvSpPr>
            <a:spLocks noGrp="1"/>
          </p:cNvSpPr>
          <p:nvPr>
            <p:ph idx="1"/>
          </p:nvPr>
        </p:nvSpPr>
        <p:spPr>
          <a:xfrm>
            <a:off x="838200" y="1825624"/>
            <a:ext cx="5515468" cy="4636721"/>
          </a:xfrm>
        </p:spPr>
        <p:txBody>
          <a:bodyPr>
            <a:normAutofit fontScale="92500"/>
          </a:bodyPr>
          <a:lstStyle/>
          <a:p>
            <a:r>
              <a:rPr lang="en-US" dirty="0"/>
              <a:t>NAT allows port-forwarding for incoming connections</a:t>
            </a:r>
          </a:p>
          <a:p>
            <a:r>
              <a:rPr lang="en-US" dirty="0"/>
              <a:t>Recall that unless a </a:t>
            </a:r>
            <a:r>
              <a:rPr lang="en-US" b="1" dirty="0">
                <a:solidFill>
                  <a:schemeClr val="accent5">
                    <a:lumMod val="75000"/>
                  </a:schemeClr>
                </a:solidFill>
              </a:rPr>
              <a:t>LAN</a:t>
            </a:r>
            <a:r>
              <a:rPr lang="en-US" dirty="0"/>
              <a:t> device makes a connection outbound </a:t>
            </a:r>
            <a:r>
              <a:rPr lang="en-US" i="1" dirty="0"/>
              <a:t>first</a:t>
            </a:r>
            <a:r>
              <a:rPr lang="en-US" dirty="0"/>
              <a:t>, </a:t>
            </a:r>
            <a:r>
              <a:rPr lang="en-US" b="1" dirty="0">
                <a:solidFill>
                  <a:srgbClr val="FF0000"/>
                </a:solidFill>
              </a:rPr>
              <a:t>WAN</a:t>
            </a:r>
            <a:r>
              <a:rPr lang="en-US" dirty="0"/>
              <a:t> devices do not know where to find </a:t>
            </a:r>
            <a:r>
              <a:rPr lang="en-US" b="1" dirty="0">
                <a:solidFill>
                  <a:schemeClr val="accent5">
                    <a:lumMod val="75000"/>
                  </a:schemeClr>
                </a:solidFill>
              </a:rPr>
              <a:t>LAN</a:t>
            </a:r>
            <a:r>
              <a:rPr lang="en-US" dirty="0"/>
              <a:t> devices (i.e. which port to use)</a:t>
            </a:r>
          </a:p>
          <a:p>
            <a:r>
              <a:rPr lang="en-US" dirty="0"/>
              <a:t>Incoming traffic addressed to unregistered/unused ports is normally blocked by Firewall Rules </a:t>
            </a:r>
          </a:p>
          <a:p>
            <a:r>
              <a:rPr lang="en-US" dirty="0"/>
              <a:t>NAT rules allow </a:t>
            </a:r>
            <a:r>
              <a:rPr lang="en-US" b="1" dirty="0">
                <a:solidFill>
                  <a:srgbClr val="FF0000"/>
                </a:solidFill>
              </a:rPr>
              <a:t>WAN</a:t>
            </a:r>
            <a:r>
              <a:rPr lang="en-US" dirty="0"/>
              <a:t> devices to make first-contact with </a:t>
            </a:r>
            <a:r>
              <a:rPr lang="en-US" b="1" dirty="0">
                <a:solidFill>
                  <a:schemeClr val="accent5">
                    <a:lumMod val="75000"/>
                  </a:schemeClr>
                </a:solidFill>
              </a:rPr>
              <a:t>LAN</a:t>
            </a:r>
            <a:r>
              <a:rPr lang="en-US" dirty="0"/>
              <a:t> devices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5ECDCEC1-B9A4-4D99-9123-FEF80D76AC0F}"/>
              </a:ext>
            </a:extLst>
          </p:cNvPr>
          <p:cNvCxnSpPr>
            <a:cxnSpLocks/>
          </p:cNvCxnSpPr>
          <p:nvPr/>
        </p:nvCxnSpPr>
        <p:spPr>
          <a:xfrm flipH="1">
            <a:off x="9472246" y="2876971"/>
            <a:ext cx="990618" cy="0"/>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8659A7D-5B89-46AD-B2B7-CAB8DB4DBEC1}"/>
              </a:ext>
            </a:extLst>
          </p:cNvPr>
          <p:cNvCxnSpPr>
            <a:cxnSpLocks/>
          </p:cNvCxnSpPr>
          <p:nvPr/>
        </p:nvCxnSpPr>
        <p:spPr>
          <a:xfrm>
            <a:off x="8866526" y="2662882"/>
            <a:ext cx="0" cy="212548"/>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FF37D47-CEDA-43E4-BCD3-4C4BD1126437}"/>
              </a:ext>
            </a:extLst>
          </p:cNvPr>
          <p:cNvCxnSpPr>
            <a:cxnSpLocks/>
          </p:cNvCxnSpPr>
          <p:nvPr/>
        </p:nvCxnSpPr>
        <p:spPr>
          <a:xfrm flipH="1">
            <a:off x="7910164" y="2875431"/>
            <a:ext cx="956364"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A0F7292-C102-461D-8425-74C54D8139BE}"/>
              </a:ext>
            </a:extLst>
          </p:cNvPr>
          <p:cNvCxnSpPr>
            <a:cxnSpLocks/>
          </p:cNvCxnSpPr>
          <p:nvPr/>
        </p:nvCxnSpPr>
        <p:spPr>
          <a:xfrm>
            <a:off x="9472244" y="2662712"/>
            <a:ext cx="0" cy="212718"/>
          </a:xfrm>
          <a:prstGeom prst="line">
            <a:avLst/>
          </a:prstGeom>
          <a:ln w="38100" cap="sq">
            <a:solidFill>
              <a:schemeClr val="accent1">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D4D9BE3-8174-4E4F-BC98-6D2BA8A75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205" y="2437937"/>
            <a:ext cx="1128605" cy="874986"/>
          </a:xfrm>
          <a:prstGeom prst="rect">
            <a:avLst/>
          </a:prstGeom>
        </p:spPr>
      </p:pic>
      <p:pic>
        <p:nvPicPr>
          <p:cNvPr id="53" name="Picture 52">
            <a:extLst>
              <a:ext uri="{FF2B5EF4-FFF2-40B4-BE49-F238E27FC236}">
                <a16:creationId xmlns:a16="http://schemas.microsoft.com/office/drawing/2014/main" id="{01BE116B-CB18-4D4E-86CC-2D3C0F991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5195" y="2437937"/>
            <a:ext cx="1128605" cy="874986"/>
          </a:xfrm>
          <a:prstGeom prst="rect">
            <a:avLst/>
          </a:prstGeom>
        </p:spPr>
      </p:pic>
      <p:sp>
        <p:nvSpPr>
          <p:cNvPr id="55" name="Arrow: Right 54">
            <a:extLst>
              <a:ext uri="{FF2B5EF4-FFF2-40B4-BE49-F238E27FC236}">
                <a16:creationId xmlns:a16="http://schemas.microsoft.com/office/drawing/2014/main" id="{058AFB9C-A0E7-4048-8F7C-65D59BBA0BEE}"/>
              </a:ext>
            </a:extLst>
          </p:cNvPr>
          <p:cNvSpPr/>
          <p:nvPr/>
        </p:nvSpPr>
        <p:spPr>
          <a:xfrm>
            <a:off x="7142985" y="3531143"/>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rrow: Right 55">
            <a:extLst>
              <a:ext uri="{FF2B5EF4-FFF2-40B4-BE49-F238E27FC236}">
                <a16:creationId xmlns:a16="http://schemas.microsoft.com/office/drawing/2014/main" id="{C5449DF2-39F3-4679-B19A-6739CB666748}"/>
              </a:ext>
            </a:extLst>
          </p:cNvPr>
          <p:cNvSpPr/>
          <p:nvPr/>
        </p:nvSpPr>
        <p:spPr>
          <a:xfrm>
            <a:off x="8010141" y="3511736"/>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B8B918D5-4738-4963-B0E6-128DAF2127DB}"/>
              </a:ext>
            </a:extLst>
          </p:cNvPr>
          <p:cNvSpPr txBox="1"/>
          <p:nvPr/>
        </p:nvSpPr>
        <p:spPr>
          <a:xfrm>
            <a:off x="8739482" y="3197056"/>
            <a:ext cx="948377" cy="1569660"/>
          </a:xfrm>
          <a:prstGeom prst="rect">
            <a:avLst/>
          </a:prstGeom>
          <a:noFill/>
        </p:spPr>
        <p:txBody>
          <a:bodyPr wrap="square" rtlCol="0">
            <a:spAutoFit/>
          </a:bodyPr>
          <a:lstStyle/>
          <a:p>
            <a:r>
              <a:rPr lang="en-US" sz="9600" b="1" dirty="0"/>
              <a:t>X</a:t>
            </a:r>
          </a:p>
        </p:txBody>
      </p:sp>
      <p:sp>
        <p:nvSpPr>
          <p:cNvPr id="58" name="TextBox 57">
            <a:extLst>
              <a:ext uri="{FF2B5EF4-FFF2-40B4-BE49-F238E27FC236}">
                <a16:creationId xmlns:a16="http://schemas.microsoft.com/office/drawing/2014/main" id="{47F00A77-F3C4-41FA-9E2D-6CF695F7E632}"/>
              </a:ext>
            </a:extLst>
          </p:cNvPr>
          <p:cNvSpPr txBox="1"/>
          <p:nvPr/>
        </p:nvSpPr>
        <p:spPr>
          <a:xfrm>
            <a:off x="7116142" y="5096326"/>
            <a:ext cx="4161519" cy="923330"/>
          </a:xfrm>
          <a:prstGeom prst="rect">
            <a:avLst/>
          </a:prstGeom>
          <a:solidFill>
            <a:schemeClr val="tx1"/>
          </a:solidFill>
          <a:ln w="38100">
            <a:noFill/>
          </a:ln>
        </p:spPr>
        <p:txBody>
          <a:bodyPr wrap="square" rtlCol="0">
            <a:spAutoFit/>
          </a:bodyPr>
          <a:lstStyle/>
          <a:p>
            <a:r>
              <a:rPr lang="en-US" dirty="0">
                <a:solidFill>
                  <a:schemeClr val="bg1"/>
                </a:solidFill>
              </a:rPr>
              <a:t>Initiating connection from WAN is blocked by Firewall Rules, as an open port wasn't targeted</a:t>
            </a:r>
          </a:p>
        </p:txBody>
      </p:sp>
    </p:spTree>
    <p:extLst>
      <p:ext uri="{BB962C8B-B14F-4D97-AF65-F5344CB8AC3E}">
        <p14:creationId xmlns:p14="http://schemas.microsoft.com/office/powerpoint/2010/main" val="1011153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a:extLst>
              <a:ext uri="{FF2B5EF4-FFF2-40B4-BE49-F238E27FC236}">
                <a16:creationId xmlns:a16="http://schemas.microsoft.com/office/drawing/2014/main" id="{78EE893B-A3F6-4E45-B9C4-D6E482DDDFE9}"/>
              </a:ext>
            </a:extLst>
          </p:cNvPr>
          <p:cNvSpPr txBox="1"/>
          <p:nvPr/>
        </p:nvSpPr>
        <p:spPr>
          <a:xfrm>
            <a:off x="8130810" y="2851161"/>
            <a:ext cx="948377" cy="461665"/>
          </a:xfrm>
          <a:prstGeom prst="rect">
            <a:avLst/>
          </a:prstGeom>
          <a:noFill/>
        </p:spPr>
        <p:txBody>
          <a:bodyPr wrap="square" rtlCol="0">
            <a:spAutoFit/>
          </a:bodyPr>
          <a:lstStyle/>
          <a:p>
            <a:r>
              <a:rPr lang="en-US" sz="2400" b="1" dirty="0">
                <a:solidFill>
                  <a:srgbClr val="FF0000"/>
                </a:solidFill>
              </a:rPr>
              <a:t>WAN</a:t>
            </a:r>
          </a:p>
        </p:txBody>
      </p:sp>
      <p:sp>
        <p:nvSpPr>
          <p:cNvPr id="38" name="TextBox 37">
            <a:extLst>
              <a:ext uri="{FF2B5EF4-FFF2-40B4-BE49-F238E27FC236}">
                <a16:creationId xmlns:a16="http://schemas.microsoft.com/office/drawing/2014/main" id="{BAB91766-09F7-4DF9-A322-59E060B171BC}"/>
              </a:ext>
            </a:extLst>
          </p:cNvPr>
          <p:cNvSpPr txBox="1"/>
          <p:nvPr/>
        </p:nvSpPr>
        <p:spPr>
          <a:xfrm>
            <a:off x="9378418" y="2851162"/>
            <a:ext cx="892132" cy="461665"/>
          </a:xfrm>
          <a:prstGeom prst="rect">
            <a:avLst/>
          </a:prstGeom>
          <a:noFill/>
        </p:spPr>
        <p:txBody>
          <a:bodyPr wrap="square" rtlCol="0">
            <a:spAutoFit/>
          </a:bodyPr>
          <a:lstStyle/>
          <a:p>
            <a:r>
              <a:rPr lang="en-US" sz="2400" b="1" dirty="0">
                <a:solidFill>
                  <a:srgbClr val="0070C0"/>
                </a:solidFill>
              </a:rPr>
              <a:t>LAN</a:t>
            </a:r>
          </a:p>
        </p:txBody>
      </p:sp>
      <p:grpSp>
        <p:nvGrpSpPr>
          <p:cNvPr id="42" name="Group 41">
            <a:extLst>
              <a:ext uri="{FF2B5EF4-FFF2-40B4-BE49-F238E27FC236}">
                <a16:creationId xmlns:a16="http://schemas.microsoft.com/office/drawing/2014/main" id="{85147E18-EB94-4D3C-A81F-5515049248D2}"/>
              </a:ext>
            </a:extLst>
          </p:cNvPr>
          <p:cNvGrpSpPr/>
          <p:nvPr/>
        </p:nvGrpSpPr>
        <p:grpSpPr>
          <a:xfrm>
            <a:off x="8540749" y="1701149"/>
            <a:ext cx="1273919" cy="914400"/>
            <a:chOff x="2272399" y="4273260"/>
            <a:chExt cx="1273919" cy="914400"/>
          </a:xfrm>
        </p:grpSpPr>
        <p:sp>
          <p:nvSpPr>
            <p:cNvPr id="43" name="Rectangle: Rounded Corners 42">
              <a:extLst>
                <a:ext uri="{FF2B5EF4-FFF2-40B4-BE49-F238E27FC236}">
                  <a16:creationId xmlns:a16="http://schemas.microsoft.com/office/drawing/2014/main" id="{B0AA9699-A0B3-4855-B874-34F1300CF8B9}"/>
                </a:ext>
              </a:extLst>
            </p:cNvPr>
            <p:cNvSpPr/>
            <p:nvPr/>
          </p:nvSpPr>
          <p:spPr>
            <a:xfrm>
              <a:off x="2272399" y="427326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en-US" b="1" dirty="0"/>
                <a:t>ROUTER</a:t>
              </a:r>
            </a:p>
          </p:txBody>
        </p:sp>
        <p:sp>
          <p:nvSpPr>
            <p:cNvPr id="44" name="TextBox 43">
              <a:extLst>
                <a:ext uri="{FF2B5EF4-FFF2-40B4-BE49-F238E27FC236}">
                  <a16:creationId xmlns:a16="http://schemas.microsoft.com/office/drawing/2014/main" id="{C7F54732-E5DC-4712-9CDB-8B28B2D38687}"/>
                </a:ext>
              </a:extLst>
            </p:cNvPr>
            <p:cNvSpPr txBox="1"/>
            <p:nvPr/>
          </p:nvSpPr>
          <p:spPr>
            <a:xfrm>
              <a:off x="2371690" y="4778576"/>
              <a:ext cx="533400" cy="400110"/>
            </a:xfrm>
            <a:prstGeom prst="rect">
              <a:avLst/>
            </a:prstGeom>
            <a:noFill/>
          </p:spPr>
          <p:txBody>
            <a:bodyPr wrap="square" rtlCol="0">
              <a:spAutoFit/>
            </a:bodyPr>
            <a:lstStyle/>
            <a:p>
              <a:r>
                <a:rPr lang="en-US" sz="2000" b="1" dirty="0">
                  <a:solidFill>
                    <a:schemeClr val="bg1"/>
                  </a:solidFill>
                </a:rPr>
                <a:t>x0</a:t>
              </a:r>
            </a:p>
          </p:txBody>
        </p:sp>
        <p:sp>
          <p:nvSpPr>
            <p:cNvPr id="45" name="TextBox 44">
              <a:extLst>
                <a:ext uri="{FF2B5EF4-FFF2-40B4-BE49-F238E27FC236}">
                  <a16:creationId xmlns:a16="http://schemas.microsoft.com/office/drawing/2014/main" id="{642D358E-ACA5-4B17-9BFC-861A516A6D07}"/>
                </a:ext>
              </a:extLst>
            </p:cNvPr>
            <p:cNvSpPr txBox="1"/>
            <p:nvPr/>
          </p:nvSpPr>
          <p:spPr>
            <a:xfrm>
              <a:off x="3012918" y="4772889"/>
              <a:ext cx="533400" cy="400110"/>
            </a:xfrm>
            <a:prstGeom prst="rect">
              <a:avLst/>
            </a:prstGeom>
            <a:noFill/>
          </p:spPr>
          <p:txBody>
            <a:bodyPr wrap="square" rtlCol="0">
              <a:spAutoFit/>
            </a:bodyPr>
            <a:lstStyle/>
            <a:p>
              <a:r>
                <a:rPr lang="en-US" sz="2000" b="1" dirty="0">
                  <a:solidFill>
                    <a:schemeClr val="bg1"/>
                  </a:solidFill>
                </a:rPr>
                <a:t>x1</a:t>
              </a:r>
            </a:p>
          </p:txBody>
        </p:sp>
        <p:cxnSp>
          <p:nvCxnSpPr>
            <p:cNvPr id="46" name="Straight Connector 45">
              <a:extLst>
                <a:ext uri="{FF2B5EF4-FFF2-40B4-BE49-F238E27FC236}">
                  <a16:creationId xmlns:a16="http://schemas.microsoft.com/office/drawing/2014/main" id="{5D9D1AB2-883C-41BF-8F85-80C9E1A09657}"/>
                </a:ext>
              </a:extLst>
            </p:cNvPr>
            <p:cNvCxnSpPr>
              <a:cxnSpLocks/>
            </p:cNvCxnSpPr>
            <p:nvPr/>
          </p:nvCxnSpPr>
          <p:spPr>
            <a:xfrm>
              <a:off x="2915482" y="462487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dirty="0"/>
              <a:t>Firewalls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5ECDCEC1-B9A4-4D99-9123-FEF80D76AC0F}"/>
              </a:ext>
            </a:extLst>
          </p:cNvPr>
          <p:cNvCxnSpPr>
            <a:cxnSpLocks/>
          </p:cNvCxnSpPr>
          <p:nvPr/>
        </p:nvCxnSpPr>
        <p:spPr>
          <a:xfrm flipH="1">
            <a:off x="9472246" y="2876971"/>
            <a:ext cx="990618" cy="0"/>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8659A7D-5B89-46AD-B2B7-CAB8DB4DBEC1}"/>
              </a:ext>
            </a:extLst>
          </p:cNvPr>
          <p:cNvCxnSpPr>
            <a:cxnSpLocks/>
          </p:cNvCxnSpPr>
          <p:nvPr/>
        </p:nvCxnSpPr>
        <p:spPr>
          <a:xfrm>
            <a:off x="8866526" y="2662882"/>
            <a:ext cx="0" cy="212548"/>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FF37D47-CEDA-43E4-BCD3-4C4BD1126437}"/>
              </a:ext>
            </a:extLst>
          </p:cNvPr>
          <p:cNvCxnSpPr>
            <a:cxnSpLocks/>
          </p:cNvCxnSpPr>
          <p:nvPr/>
        </p:nvCxnSpPr>
        <p:spPr>
          <a:xfrm flipH="1">
            <a:off x="7910164" y="2875431"/>
            <a:ext cx="956364"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A0F7292-C102-461D-8425-74C54D8139BE}"/>
              </a:ext>
            </a:extLst>
          </p:cNvPr>
          <p:cNvCxnSpPr>
            <a:cxnSpLocks/>
          </p:cNvCxnSpPr>
          <p:nvPr/>
        </p:nvCxnSpPr>
        <p:spPr>
          <a:xfrm>
            <a:off x="9472244" y="2662712"/>
            <a:ext cx="0" cy="212718"/>
          </a:xfrm>
          <a:prstGeom prst="line">
            <a:avLst/>
          </a:prstGeom>
          <a:ln w="38100" cap="sq">
            <a:solidFill>
              <a:schemeClr val="accent1">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D4D9BE3-8174-4E4F-BC98-6D2BA8A75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205" y="2437937"/>
            <a:ext cx="1128605" cy="874986"/>
          </a:xfrm>
          <a:prstGeom prst="rect">
            <a:avLst/>
          </a:prstGeom>
        </p:spPr>
      </p:pic>
      <p:pic>
        <p:nvPicPr>
          <p:cNvPr id="53" name="Picture 52">
            <a:extLst>
              <a:ext uri="{FF2B5EF4-FFF2-40B4-BE49-F238E27FC236}">
                <a16:creationId xmlns:a16="http://schemas.microsoft.com/office/drawing/2014/main" id="{01BE116B-CB18-4D4E-86CC-2D3C0F991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5195" y="2437937"/>
            <a:ext cx="1128605" cy="874986"/>
          </a:xfrm>
          <a:prstGeom prst="rect">
            <a:avLst/>
          </a:prstGeom>
        </p:spPr>
      </p:pic>
      <p:sp>
        <p:nvSpPr>
          <p:cNvPr id="22" name="Arrow: Right 21">
            <a:extLst>
              <a:ext uri="{FF2B5EF4-FFF2-40B4-BE49-F238E27FC236}">
                <a16:creationId xmlns:a16="http://schemas.microsoft.com/office/drawing/2014/main" id="{2CA4C900-652D-42BB-8A9D-5194424345D0}"/>
              </a:ext>
            </a:extLst>
          </p:cNvPr>
          <p:cNvSpPr/>
          <p:nvPr/>
        </p:nvSpPr>
        <p:spPr>
          <a:xfrm rot="10800000">
            <a:off x="9863129" y="3529730"/>
            <a:ext cx="1795831" cy="1992218"/>
          </a:xfrm>
          <a:prstGeom prst="rightArrow">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Arrow: Right 22">
            <a:extLst>
              <a:ext uri="{FF2B5EF4-FFF2-40B4-BE49-F238E27FC236}">
                <a16:creationId xmlns:a16="http://schemas.microsoft.com/office/drawing/2014/main" id="{9519F75E-66BF-45CD-92E5-69823153A72E}"/>
              </a:ext>
            </a:extLst>
          </p:cNvPr>
          <p:cNvSpPr/>
          <p:nvPr/>
        </p:nvSpPr>
        <p:spPr>
          <a:xfrm rot="10800000">
            <a:off x="8037588" y="3529729"/>
            <a:ext cx="1795831" cy="1992218"/>
          </a:xfrm>
          <a:prstGeom prst="rightArrow">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Arrow: Right 23">
            <a:extLst>
              <a:ext uri="{FF2B5EF4-FFF2-40B4-BE49-F238E27FC236}">
                <a16:creationId xmlns:a16="http://schemas.microsoft.com/office/drawing/2014/main" id="{1DCB0321-63B9-4E93-BABB-AEA29BE75EA0}"/>
              </a:ext>
            </a:extLst>
          </p:cNvPr>
          <p:cNvSpPr/>
          <p:nvPr/>
        </p:nvSpPr>
        <p:spPr>
          <a:xfrm rot="10800000">
            <a:off x="6096000" y="3572442"/>
            <a:ext cx="1795831" cy="1992218"/>
          </a:xfrm>
          <a:prstGeom prst="rightArrow">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Arrow: Right 55">
            <a:extLst>
              <a:ext uri="{FF2B5EF4-FFF2-40B4-BE49-F238E27FC236}">
                <a16:creationId xmlns:a16="http://schemas.microsoft.com/office/drawing/2014/main" id="{C5449DF2-39F3-4679-B19A-6739CB666748}"/>
              </a:ext>
            </a:extLst>
          </p:cNvPr>
          <p:cNvSpPr/>
          <p:nvPr/>
        </p:nvSpPr>
        <p:spPr>
          <a:xfrm>
            <a:off x="7312434" y="4070651"/>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Right 24">
            <a:extLst>
              <a:ext uri="{FF2B5EF4-FFF2-40B4-BE49-F238E27FC236}">
                <a16:creationId xmlns:a16="http://schemas.microsoft.com/office/drawing/2014/main" id="{73B9EDB3-19AD-4C04-98FD-3C7130AE2EE2}"/>
              </a:ext>
            </a:extLst>
          </p:cNvPr>
          <p:cNvSpPr/>
          <p:nvPr/>
        </p:nvSpPr>
        <p:spPr>
          <a:xfrm>
            <a:off x="8171700" y="4051244"/>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E19CA774-798E-4B0D-9401-68026962B4DE}"/>
              </a:ext>
            </a:extLst>
          </p:cNvPr>
          <p:cNvSpPr/>
          <p:nvPr/>
        </p:nvSpPr>
        <p:spPr>
          <a:xfrm>
            <a:off x="9038856" y="4031837"/>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Right 26">
            <a:extLst>
              <a:ext uri="{FF2B5EF4-FFF2-40B4-BE49-F238E27FC236}">
                <a16:creationId xmlns:a16="http://schemas.microsoft.com/office/drawing/2014/main" id="{77BA1F92-9C0B-4F6D-8A16-D43CA12A8B3E}"/>
              </a:ext>
            </a:extLst>
          </p:cNvPr>
          <p:cNvSpPr/>
          <p:nvPr/>
        </p:nvSpPr>
        <p:spPr>
          <a:xfrm>
            <a:off x="9894511" y="4045057"/>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BCE26153-20E3-4B6F-A426-CBA5BE1190D4}"/>
              </a:ext>
            </a:extLst>
          </p:cNvPr>
          <p:cNvSpPr txBox="1"/>
          <p:nvPr/>
        </p:nvSpPr>
        <p:spPr>
          <a:xfrm>
            <a:off x="7103072" y="5751128"/>
            <a:ext cx="4161519" cy="923330"/>
          </a:xfrm>
          <a:prstGeom prst="rect">
            <a:avLst/>
          </a:prstGeom>
          <a:solidFill>
            <a:schemeClr val="tx1"/>
          </a:solidFill>
          <a:ln w="38100">
            <a:noFill/>
          </a:ln>
        </p:spPr>
        <p:txBody>
          <a:bodyPr wrap="square" rtlCol="0">
            <a:spAutoFit/>
          </a:bodyPr>
          <a:lstStyle/>
          <a:p>
            <a:r>
              <a:rPr lang="en-US" dirty="0">
                <a:solidFill>
                  <a:schemeClr val="bg1"/>
                </a:solidFill>
              </a:rPr>
              <a:t>Outbound connection from LAN device creates NAT mapping so that traffic back from WAN can find target LAN device</a:t>
            </a:r>
          </a:p>
        </p:txBody>
      </p:sp>
      <p:sp>
        <p:nvSpPr>
          <p:cNvPr id="28" name="Content Placeholder 2">
            <a:extLst>
              <a:ext uri="{FF2B5EF4-FFF2-40B4-BE49-F238E27FC236}">
                <a16:creationId xmlns:a16="http://schemas.microsoft.com/office/drawing/2014/main" id="{84A326F0-1D73-49BE-81A3-0DB761F5E50E}"/>
              </a:ext>
            </a:extLst>
          </p:cNvPr>
          <p:cNvSpPr>
            <a:spLocks noGrp="1"/>
          </p:cNvSpPr>
          <p:nvPr>
            <p:ph idx="1"/>
          </p:nvPr>
        </p:nvSpPr>
        <p:spPr>
          <a:xfrm>
            <a:off x="838200" y="1825624"/>
            <a:ext cx="5515468" cy="4636721"/>
          </a:xfrm>
        </p:spPr>
        <p:txBody>
          <a:bodyPr>
            <a:normAutofit fontScale="92500"/>
          </a:bodyPr>
          <a:lstStyle/>
          <a:p>
            <a:r>
              <a:rPr lang="en-US" dirty="0"/>
              <a:t>NAT allows port-forwarding for incoming connections</a:t>
            </a:r>
          </a:p>
          <a:p>
            <a:r>
              <a:rPr lang="en-US" dirty="0"/>
              <a:t>Recall that unless a </a:t>
            </a:r>
            <a:r>
              <a:rPr lang="en-US" b="1" dirty="0">
                <a:solidFill>
                  <a:schemeClr val="accent5">
                    <a:lumMod val="75000"/>
                  </a:schemeClr>
                </a:solidFill>
              </a:rPr>
              <a:t>LAN</a:t>
            </a:r>
            <a:r>
              <a:rPr lang="en-US" dirty="0"/>
              <a:t> device makes a connection outbound </a:t>
            </a:r>
            <a:r>
              <a:rPr lang="en-US" i="1" dirty="0"/>
              <a:t>first</a:t>
            </a:r>
            <a:r>
              <a:rPr lang="en-US" dirty="0"/>
              <a:t>, </a:t>
            </a:r>
            <a:r>
              <a:rPr lang="en-US" b="1" dirty="0">
                <a:solidFill>
                  <a:srgbClr val="FF0000"/>
                </a:solidFill>
              </a:rPr>
              <a:t>WAN</a:t>
            </a:r>
            <a:r>
              <a:rPr lang="en-US" dirty="0"/>
              <a:t> devices do not know where to find </a:t>
            </a:r>
            <a:r>
              <a:rPr lang="en-US" b="1" dirty="0">
                <a:solidFill>
                  <a:schemeClr val="accent5">
                    <a:lumMod val="75000"/>
                  </a:schemeClr>
                </a:solidFill>
              </a:rPr>
              <a:t>LAN</a:t>
            </a:r>
            <a:r>
              <a:rPr lang="en-US" dirty="0"/>
              <a:t> devices (i.e. which port to use)</a:t>
            </a:r>
          </a:p>
          <a:p>
            <a:r>
              <a:rPr lang="en-US" dirty="0"/>
              <a:t>Incoming traffic addressed to unregistered/unused ports is normally blocked by Firewall Rules </a:t>
            </a:r>
          </a:p>
          <a:p>
            <a:r>
              <a:rPr lang="en-US" dirty="0"/>
              <a:t>NAT rules allow </a:t>
            </a:r>
            <a:r>
              <a:rPr lang="en-US" b="1" dirty="0">
                <a:solidFill>
                  <a:srgbClr val="FF0000"/>
                </a:solidFill>
              </a:rPr>
              <a:t>WAN</a:t>
            </a:r>
            <a:r>
              <a:rPr lang="en-US" dirty="0"/>
              <a:t> devices to make first-contact with </a:t>
            </a:r>
            <a:r>
              <a:rPr lang="en-US" b="1" dirty="0">
                <a:solidFill>
                  <a:schemeClr val="accent5">
                    <a:lumMod val="75000"/>
                  </a:schemeClr>
                </a:solidFill>
              </a:rPr>
              <a:t>LAN</a:t>
            </a:r>
            <a:r>
              <a:rPr lang="en-US" dirty="0"/>
              <a:t> devices</a:t>
            </a:r>
          </a:p>
        </p:txBody>
      </p:sp>
    </p:spTree>
    <p:extLst>
      <p:ext uri="{BB962C8B-B14F-4D97-AF65-F5344CB8AC3E}">
        <p14:creationId xmlns:p14="http://schemas.microsoft.com/office/powerpoint/2010/main" val="3288271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a:extLst>
              <a:ext uri="{FF2B5EF4-FFF2-40B4-BE49-F238E27FC236}">
                <a16:creationId xmlns:a16="http://schemas.microsoft.com/office/drawing/2014/main" id="{78EE893B-A3F6-4E45-B9C4-D6E482DDDFE9}"/>
              </a:ext>
            </a:extLst>
          </p:cNvPr>
          <p:cNvSpPr txBox="1"/>
          <p:nvPr/>
        </p:nvSpPr>
        <p:spPr>
          <a:xfrm>
            <a:off x="8130810" y="2851161"/>
            <a:ext cx="948377" cy="461665"/>
          </a:xfrm>
          <a:prstGeom prst="rect">
            <a:avLst/>
          </a:prstGeom>
          <a:noFill/>
        </p:spPr>
        <p:txBody>
          <a:bodyPr wrap="square" rtlCol="0">
            <a:spAutoFit/>
          </a:bodyPr>
          <a:lstStyle/>
          <a:p>
            <a:r>
              <a:rPr lang="en-US" sz="2400" b="1" dirty="0">
                <a:solidFill>
                  <a:srgbClr val="FF0000"/>
                </a:solidFill>
              </a:rPr>
              <a:t>WAN</a:t>
            </a:r>
          </a:p>
        </p:txBody>
      </p:sp>
      <p:sp>
        <p:nvSpPr>
          <p:cNvPr id="38" name="TextBox 37">
            <a:extLst>
              <a:ext uri="{FF2B5EF4-FFF2-40B4-BE49-F238E27FC236}">
                <a16:creationId xmlns:a16="http://schemas.microsoft.com/office/drawing/2014/main" id="{BAB91766-09F7-4DF9-A322-59E060B171BC}"/>
              </a:ext>
            </a:extLst>
          </p:cNvPr>
          <p:cNvSpPr txBox="1"/>
          <p:nvPr/>
        </p:nvSpPr>
        <p:spPr>
          <a:xfrm>
            <a:off x="9378418" y="2851162"/>
            <a:ext cx="892132" cy="461665"/>
          </a:xfrm>
          <a:prstGeom prst="rect">
            <a:avLst/>
          </a:prstGeom>
          <a:noFill/>
        </p:spPr>
        <p:txBody>
          <a:bodyPr wrap="square" rtlCol="0">
            <a:spAutoFit/>
          </a:bodyPr>
          <a:lstStyle/>
          <a:p>
            <a:r>
              <a:rPr lang="en-US" sz="2400" b="1" dirty="0">
                <a:solidFill>
                  <a:srgbClr val="0070C0"/>
                </a:solidFill>
              </a:rPr>
              <a:t>LAN</a:t>
            </a:r>
          </a:p>
        </p:txBody>
      </p:sp>
      <p:grpSp>
        <p:nvGrpSpPr>
          <p:cNvPr id="42" name="Group 41">
            <a:extLst>
              <a:ext uri="{FF2B5EF4-FFF2-40B4-BE49-F238E27FC236}">
                <a16:creationId xmlns:a16="http://schemas.microsoft.com/office/drawing/2014/main" id="{85147E18-EB94-4D3C-A81F-5515049248D2}"/>
              </a:ext>
            </a:extLst>
          </p:cNvPr>
          <p:cNvGrpSpPr/>
          <p:nvPr/>
        </p:nvGrpSpPr>
        <p:grpSpPr>
          <a:xfrm>
            <a:off x="8540749" y="1701149"/>
            <a:ext cx="1273919" cy="914400"/>
            <a:chOff x="2272399" y="4273260"/>
            <a:chExt cx="1273919" cy="914400"/>
          </a:xfrm>
        </p:grpSpPr>
        <p:sp>
          <p:nvSpPr>
            <p:cNvPr id="43" name="Rectangle: Rounded Corners 42">
              <a:extLst>
                <a:ext uri="{FF2B5EF4-FFF2-40B4-BE49-F238E27FC236}">
                  <a16:creationId xmlns:a16="http://schemas.microsoft.com/office/drawing/2014/main" id="{B0AA9699-A0B3-4855-B874-34F1300CF8B9}"/>
                </a:ext>
              </a:extLst>
            </p:cNvPr>
            <p:cNvSpPr/>
            <p:nvPr/>
          </p:nvSpPr>
          <p:spPr>
            <a:xfrm>
              <a:off x="2272399" y="4273260"/>
              <a:ext cx="1265383" cy="914400"/>
            </a:xfrm>
            <a:prstGeom prst="roundRect">
              <a:avLst/>
            </a:prstGeom>
            <a:solidFill>
              <a:srgbClr val="006600"/>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nchorCtr="0"/>
            <a:lstStyle/>
            <a:p>
              <a:pPr algn="ctr"/>
              <a:r>
                <a:rPr lang="en-US" b="1" dirty="0"/>
                <a:t>ROUTER</a:t>
              </a:r>
            </a:p>
          </p:txBody>
        </p:sp>
        <p:sp>
          <p:nvSpPr>
            <p:cNvPr id="44" name="TextBox 43">
              <a:extLst>
                <a:ext uri="{FF2B5EF4-FFF2-40B4-BE49-F238E27FC236}">
                  <a16:creationId xmlns:a16="http://schemas.microsoft.com/office/drawing/2014/main" id="{C7F54732-E5DC-4712-9CDB-8B28B2D38687}"/>
                </a:ext>
              </a:extLst>
            </p:cNvPr>
            <p:cNvSpPr txBox="1"/>
            <p:nvPr/>
          </p:nvSpPr>
          <p:spPr>
            <a:xfrm>
              <a:off x="2371690" y="4778576"/>
              <a:ext cx="533400" cy="400110"/>
            </a:xfrm>
            <a:prstGeom prst="rect">
              <a:avLst/>
            </a:prstGeom>
            <a:noFill/>
          </p:spPr>
          <p:txBody>
            <a:bodyPr wrap="square" rtlCol="0">
              <a:spAutoFit/>
            </a:bodyPr>
            <a:lstStyle/>
            <a:p>
              <a:r>
                <a:rPr lang="en-US" sz="2000" b="1" dirty="0">
                  <a:solidFill>
                    <a:schemeClr val="bg1"/>
                  </a:solidFill>
                </a:rPr>
                <a:t>x0</a:t>
              </a:r>
            </a:p>
          </p:txBody>
        </p:sp>
        <p:sp>
          <p:nvSpPr>
            <p:cNvPr id="45" name="TextBox 44">
              <a:extLst>
                <a:ext uri="{FF2B5EF4-FFF2-40B4-BE49-F238E27FC236}">
                  <a16:creationId xmlns:a16="http://schemas.microsoft.com/office/drawing/2014/main" id="{642D358E-ACA5-4B17-9BFC-861A516A6D07}"/>
                </a:ext>
              </a:extLst>
            </p:cNvPr>
            <p:cNvSpPr txBox="1"/>
            <p:nvPr/>
          </p:nvSpPr>
          <p:spPr>
            <a:xfrm>
              <a:off x="3012918" y="4772889"/>
              <a:ext cx="533400" cy="400110"/>
            </a:xfrm>
            <a:prstGeom prst="rect">
              <a:avLst/>
            </a:prstGeom>
            <a:noFill/>
          </p:spPr>
          <p:txBody>
            <a:bodyPr wrap="square" rtlCol="0">
              <a:spAutoFit/>
            </a:bodyPr>
            <a:lstStyle/>
            <a:p>
              <a:r>
                <a:rPr lang="en-US" sz="2000" b="1" dirty="0">
                  <a:solidFill>
                    <a:schemeClr val="bg1"/>
                  </a:solidFill>
                </a:rPr>
                <a:t>x1</a:t>
              </a:r>
            </a:p>
          </p:txBody>
        </p:sp>
        <p:cxnSp>
          <p:nvCxnSpPr>
            <p:cNvPr id="46" name="Straight Connector 45">
              <a:extLst>
                <a:ext uri="{FF2B5EF4-FFF2-40B4-BE49-F238E27FC236}">
                  <a16:creationId xmlns:a16="http://schemas.microsoft.com/office/drawing/2014/main" id="{5D9D1AB2-883C-41BF-8F85-80C9E1A09657}"/>
                </a:ext>
              </a:extLst>
            </p:cNvPr>
            <p:cNvCxnSpPr>
              <a:cxnSpLocks/>
            </p:cNvCxnSpPr>
            <p:nvPr/>
          </p:nvCxnSpPr>
          <p:spPr>
            <a:xfrm>
              <a:off x="2915482" y="4624878"/>
              <a:ext cx="1" cy="548121"/>
            </a:xfrm>
            <a:prstGeom prst="line">
              <a:avLst/>
            </a:prstGeom>
            <a:ln w="38100">
              <a:solidFill>
                <a:schemeClr val="tx1"/>
              </a:solidFill>
              <a:prstDash val="sysDash"/>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p:txBody>
          <a:bodyPr/>
          <a:lstStyle/>
          <a:p>
            <a:r>
              <a:rPr lang="en-US" dirty="0"/>
              <a:t>Firewalls</a:t>
            </a:r>
          </a:p>
        </p:txBody>
      </p:sp>
      <p:sp>
        <p:nvSpPr>
          <p:cNvPr id="4" name="Rectangle 3">
            <a:extLst>
              <a:ext uri="{FF2B5EF4-FFF2-40B4-BE49-F238E27FC236}">
                <a16:creationId xmlns:a16="http://schemas.microsoft.com/office/drawing/2014/main" id="{E77846B3-908D-4F1B-9CDF-9650A1E2A46E}"/>
              </a:ext>
            </a:extLst>
          </p:cNvPr>
          <p:cNvSpPr/>
          <p:nvPr/>
        </p:nvSpPr>
        <p:spPr>
          <a:xfrm>
            <a:off x="0" y="0"/>
            <a:ext cx="12192000" cy="230909"/>
          </a:xfrm>
          <a:prstGeom prst="rect">
            <a:avLst/>
          </a:prstGeom>
          <a:solidFill>
            <a:srgbClr val="006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4" name="Straight Connector 33">
            <a:extLst>
              <a:ext uri="{FF2B5EF4-FFF2-40B4-BE49-F238E27FC236}">
                <a16:creationId xmlns:a16="http://schemas.microsoft.com/office/drawing/2014/main" id="{5ECDCEC1-B9A4-4D99-9123-FEF80D76AC0F}"/>
              </a:ext>
            </a:extLst>
          </p:cNvPr>
          <p:cNvCxnSpPr>
            <a:cxnSpLocks/>
          </p:cNvCxnSpPr>
          <p:nvPr/>
        </p:nvCxnSpPr>
        <p:spPr>
          <a:xfrm flipH="1">
            <a:off x="9472246" y="2876971"/>
            <a:ext cx="990618" cy="0"/>
          </a:xfrm>
          <a:prstGeom prst="line">
            <a:avLst/>
          </a:prstGeom>
          <a:ln w="38100" cap="sq">
            <a:solidFill>
              <a:schemeClr val="accent1">
                <a:lumMod val="75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8659A7D-5B89-46AD-B2B7-CAB8DB4DBEC1}"/>
              </a:ext>
            </a:extLst>
          </p:cNvPr>
          <p:cNvCxnSpPr>
            <a:cxnSpLocks/>
          </p:cNvCxnSpPr>
          <p:nvPr/>
        </p:nvCxnSpPr>
        <p:spPr>
          <a:xfrm>
            <a:off x="8866526" y="2662882"/>
            <a:ext cx="0" cy="212548"/>
          </a:xfrm>
          <a:prstGeom prst="line">
            <a:avLst/>
          </a:prstGeom>
          <a:ln w="38100" cap="sq">
            <a:solidFill>
              <a:srgbClr val="FF0000"/>
            </a:solidFill>
            <a:headEnd type="diamond"/>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1FF37D47-CEDA-43E4-BCD3-4C4BD1126437}"/>
              </a:ext>
            </a:extLst>
          </p:cNvPr>
          <p:cNvCxnSpPr>
            <a:cxnSpLocks/>
          </p:cNvCxnSpPr>
          <p:nvPr/>
        </p:nvCxnSpPr>
        <p:spPr>
          <a:xfrm flipH="1">
            <a:off x="7910164" y="2875431"/>
            <a:ext cx="956364" cy="0"/>
          </a:xfrm>
          <a:prstGeom prst="line">
            <a:avLst/>
          </a:prstGeom>
          <a:ln w="38100" cap="sq">
            <a:solidFill>
              <a:srgbClr val="FF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A0F7292-C102-461D-8425-74C54D8139BE}"/>
              </a:ext>
            </a:extLst>
          </p:cNvPr>
          <p:cNvCxnSpPr>
            <a:cxnSpLocks/>
          </p:cNvCxnSpPr>
          <p:nvPr/>
        </p:nvCxnSpPr>
        <p:spPr>
          <a:xfrm>
            <a:off x="9472244" y="2662712"/>
            <a:ext cx="0" cy="212718"/>
          </a:xfrm>
          <a:prstGeom prst="line">
            <a:avLst/>
          </a:prstGeom>
          <a:ln w="38100" cap="sq">
            <a:solidFill>
              <a:schemeClr val="accent1">
                <a:lumMod val="75000"/>
              </a:schemeClr>
            </a:solidFill>
            <a:headEnd type="diamond"/>
            <a:tailEnd type="none"/>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ED4D9BE3-8174-4E4F-BC98-6D2BA8A750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02205" y="2437937"/>
            <a:ext cx="1128605" cy="874986"/>
          </a:xfrm>
          <a:prstGeom prst="rect">
            <a:avLst/>
          </a:prstGeom>
        </p:spPr>
      </p:pic>
      <p:pic>
        <p:nvPicPr>
          <p:cNvPr id="53" name="Picture 52">
            <a:extLst>
              <a:ext uri="{FF2B5EF4-FFF2-40B4-BE49-F238E27FC236}">
                <a16:creationId xmlns:a16="http://schemas.microsoft.com/office/drawing/2014/main" id="{01BE116B-CB18-4D4E-86CC-2D3C0F9917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25195" y="2437937"/>
            <a:ext cx="1128605" cy="874986"/>
          </a:xfrm>
          <a:prstGeom prst="rect">
            <a:avLst/>
          </a:prstGeom>
        </p:spPr>
      </p:pic>
      <p:sp>
        <p:nvSpPr>
          <p:cNvPr id="29" name="TextBox 28">
            <a:extLst>
              <a:ext uri="{FF2B5EF4-FFF2-40B4-BE49-F238E27FC236}">
                <a16:creationId xmlns:a16="http://schemas.microsoft.com/office/drawing/2014/main" id="{BCE26153-20E3-4B6F-A426-CBA5BE1190D4}"/>
              </a:ext>
            </a:extLst>
          </p:cNvPr>
          <p:cNvSpPr txBox="1"/>
          <p:nvPr/>
        </p:nvSpPr>
        <p:spPr>
          <a:xfrm>
            <a:off x="7024836" y="5669926"/>
            <a:ext cx="4161519" cy="923330"/>
          </a:xfrm>
          <a:prstGeom prst="rect">
            <a:avLst/>
          </a:prstGeom>
          <a:solidFill>
            <a:schemeClr val="tx1"/>
          </a:solidFill>
          <a:ln w="38100">
            <a:noFill/>
          </a:ln>
        </p:spPr>
        <p:txBody>
          <a:bodyPr wrap="square" rtlCol="0">
            <a:spAutoFit/>
          </a:bodyPr>
          <a:lstStyle/>
          <a:p>
            <a:r>
              <a:rPr lang="en-US" dirty="0">
                <a:solidFill>
                  <a:schemeClr val="bg1"/>
                </a:solidFill>
              </a:rPr>
              <a:t>Port-forwarding NAT rule provides pathway for originating WAN connections to target a pre-determined LAN device</a:t>
            </a:r>
          </a:p>
        </p:txBody>
      </p:sp>
      <p:sp>
        <p:nvSpPr>
          <p:cNvPr id="30" name="Arrow: Right 29">
            <a:extLst>
              <a:ext uri="{FF2B5EF4-FFF2-40B4-BE49-F238E27FC236}">
                <a16:creationId xmlns:a16="http://schemas.microsoft.com/office/drawing/2014/main" id="{AA9EE030-2EE5-43BA-AEEA-276DA0B16700}"/>
              </a:ext>
            </a:extLst>
          </p:cNvPr>
          <p:cNvSpPr/>
          <p:nvPr/>
        </p:nvSpPr>
        <p:spPr>
          <a:xfrm>
            <a:off x="9272615" y="3471715"/>
            <a:ext cx="1795831" cy="1992218"/>
          </a:xfrm>
          <a:prstGeom prst="rightArrow">
            <a:avLst/>
          </a:prstGeom>
          <a:noFill/>
          <a:ln w="82550">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1B58F159-A95D-4B65-B600-9BFDF797C83F}"/>
              </a:ext>
            </a:extLst>
          </p:cNvPr>
          <p:cNvSpPr/>
          <p:nvPr/>
        </p:nvSpPr>
        <p:spPr>
          <a:xfrm>
            <a:off x="7630547" y="3967761"/>
            <a:ext cx="1563832" cy="1000125"/>
          </a:xfrm>
          <a:prstGeom prst="rect">
            <a:avLst/>
          </a:prstGeom>
          <a:noFill/>
          <a:ln w="825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09C58D11-B362-4001-8BFA-6DF7DCC84940}"/>
              </a:ext>
            </a:extLst>
          </p:cNvPr>
          <p:cNvSpPr/>
          <p:nvPr/>
        </p:nvSpPr>
        <p:spPr>
          <a:xfrm>
            <a:off x="6580243" y="4031331"/>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433B92C4-4A68-4FBC-A1EC-1B06BB83529F}"/>
              </a:ext>
            </a:extLst>
          </p:cNvPr>
          <p:cNvSpPr/>
          <p:nvPr/>
        </p:nvSpPr>
        <p:spPr>
          <a:xfrm>
            <a:off x="7447399" y="4011924"/>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Arrow: Right 36">
            <a:extLst>
              <a:ext uri="{FF2B5EF4-FFF2-40B4-BE49-F238E27FC236}">
                <a16:creationId xmlns:a16="http://schemas.microsoft.com/office/drawing/2014/main" id="{EC37BD9F-6B9E-42E7-BDEC-2DB5DC26A180}"/>
              </a:ext>
            </a:extLst>
          </p:cNvPr>
          <p:cNvSpPr/>
          <p:nvPr/>
        </p:nvSpPr>
        <p:spPr>
          <a:xfrm>
            <a:off x="8306665" y="3992517"/>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row: Right 39">
            <a:extLst>
              <a:ext uri="{FF2B5EF4-FFF2-40B4-BE49-F238E27FC236}">
                <a16:creationId xmlns:a16="http://schemas.microsoft.com/office/drawing/2014/main" id="{55227475-E188-4E37-A3EA-279C8BDC47E9}"/>
              </a:ext>
            </a:extLst>
          </p:cNvPr>
          <p:cNvSpPr/>
          <p:nvPr/>
        </p:nvSpPr>
        <p:spPr>
          <a:xfrm>
            <a:off x="9173821" y="3973110"/>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Arrow: Right 40">
            <a:extLst>
              <a:ext uri="{FF2B5EF4-FFF2-40B4-BE49-F238E27FC236}">
                <a16:creationId xmlns:a16="http://schemas.microsoft.com/office/drawing/2014/main" id="{A5010402-661A-4757-9C5B-ECEAF1E99162}"/>
              </a:ext>
            </a:extLst>
          </p:cNvPr>
          <p:cNvSpPr/>
          <p:nvPr/>
        </p:nvSpPr>
        <p:spPr>
          <a:xfrm>
            <a:off x="10029476" y="3986330"/>
            <a:ext cx="866775" cy="961563"/>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ontent Placeholder 2">
            <a:extLst>
              <a:ext uri="{FF2B5EF4-FFF2-40B4-BE49-F238E27FC236}">
                <a16:creationId xmlns:a16="http://schemas.microsoft.com/office/drawing/2014/main" id="{691D1649-2649-4D9F-AF4B-70D0107363F3}"/>
              </a:ext>
            </a:extLst>
          </p:cNvPr>
          <p:cNvSpPr>
            <a:spLocks noGrp="1"/>
          </p:cNvSpPr>
          <p:nvPr>
            <p:ph idx="1"/>
          </p:nvPr>
        </p:nvSpPr>
        <p:spPr>
          <a:xfrm>
            <a:off x="838200" y="1825624"/>
            <a:ext cx="5515468" cy="4636721"/>
          </a:xfrm>
        </p:spPr>
        <p:txBody>
          <a:bodyPr>
            <a:normAutofit fontScale="92500"/>
          </a:bodyPr>
          <a:lstStyle/>
          <a:p>
            <a:r>
              <a:rPr lang="en-US" dirty="0"/>
              <a:t>NAT allows port-forwarding for incoming connections</a:t>
            </a:r>
          </a:p>
          <a:p>
            <a:r>
              <a:rPr lang="en-US" dirty="0"/>
              <a:t>Recall that unless a </a:t>
            </a:r>
            <a:r>
              <a:rPr lang="en-US" b="1" dirty="0">
                <a:solidFill>
                  <a:schemeClr val="accent5">
                    <a:lumMod val="75000"/>
                  </a:schemeClr>
                </a:solidFill>
              </a:rPr>
              <a:t>LAN</a:t>
            </a:r>
            <a:r>
              <a:rPr lang="en-US" dirty="0"/>
              <a:t> device makes a connection outbound </a:t>
            </a:r>
            <a:r>
              <a:rPr lang="en-US" i="1" dirty="0"/>
              <a:t>first</a:t>
            </a:r>
            <a:r>
              <a:rPr lang="en-US" dirty="0"/>
              <a:t>, </a:t>
            </a:r>
            <a:r>
              <a:rPr lang="en-US" b="1" dirty="0">
                <a:solidFill>
                  <a:srgbClr val="FF0000"/>
                </a:solidFill>
              </a:rPr>
              <a:t>WAN</a:t>
            </a:r>
            <a:r>
              <a:rPr lang="en-US" dirty="0"/>
              <a:t> devices do not know where to find </a:t>
            </a:r>
            <a:r>
              <a:rPr lang="en-US" b="1" dirty="0">
                <a:solidFill>
                  <a:schemeClr val="accent5">
                    <a:lumMod val="75000"/>
                  </a:schemeClr>
                </a:solidFill>
              </a:rPr>
              <a:t>LAN</a:t>
            </a:r>
            <a:r>
              <a:rPr lang="en-US" dirty="0"/>
              <a:t> devices (i.e. which port to use)</a:t>
            </a:r>
          </a:p>
          <a:p>
            <a:r>
              <a:rPr lang="en-US" dirty="0"/>
              <a:t>Incoming traffic addressed to unregistered/unused ports is normally blocked by Firewall Rules </a:t>
            </a:r>
          </a:p>
          <a:p>
            <a:r>
              <a:rPr lang="en-US" dirty="0"/>
              <a:t>NAT rules allow </a:t>
            </a:r>
            <a:r>
              <a:rPr lang="en-US" b="1" dirty="0">
                <a:solidFill>
                  <a:srgbClr val="FF0000"/>
                </a:solidFill>
              </a:rPr>
              <a:t>WAN</a:t>
            </a:r>
            <a:r>
              <a:rPr lang="en-US" dirty="0"/>
              <a:t> devices to make first-contact with </a:t>
            </a:r>
            <a:r>
              <a:rPr lang="en-US" b="1" dirty="0">
                <a:solidFill>
                  <a:schemeClr val="accent5">
                    <a:lumMod val="75000"/>
                  </a:schemeClr>
                </a:solidFill>
              </a:rPr>
              <a:t>LAN</a:t>
            </a:r>
            <a:r>
              <a:rPr lang="en-US" dirty="0"/>
              <a:t> devices</a:t>
            </a:r>
          </a:p>
        </p:txBody>
      </p:sp>
    </p:spTree>
    <p:extLst>
      <p:ext uri="{BB962C8B-B14F-4D97-AF65-F5344CB8AC3E}">
        <p14:creationId xmlns:p14="http://schemas.microsoft.com/office/powerpoint/2010/main" val="7144332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2825</TotalTime>
  <Words>2001</Words>
  <Application>Microsoft Office PowerPoint</Application>
  <PresentationFormat>Widescreen</PresentationFormat>
  <Paragraphs>383</Paragraphs>
  <Slides>31</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31</vt:i4>
      </vt:variant>
    </vt:vector>
  </HeadingPairs>
  <TitlesOfParts>
    <vt:vector size="42" baseType="lpstr">
      <vt:lpstr>ＭＳ Ｐゴシック</vt:lpstr>
      <vt:lpstr>Arial</vt:lpstr>
      <vt:lpstr>Calibri</vt:lpstr>
      <vt:lpstr>Calibri Light</vt:lpstr>
      <vt:lpstr>Comic Sans MS</vt:lpstr>
      <vt:lpstr>Copperplate Gothic Bold</vt:lpstr>
      <vt:lpstr>Courier New</vt:lpstr>
      <vt:lpstr>Gill Sans MT</vt:lpstr>
      <vt:lpstr>Tahoma</vt:lpstr>
      <vt:lpstr>Times New Roman</vt:lpstr>
      <vt:lpstr>Office Theme</vt:lpstr>
      <vt:lpstr>Advanced Networking and Wireless</vt:lpstr>
      <vt:lpstr>Why You Need to Care</vt:lpstr>
      <vt:lpstr>Firewalls</vt:lpstr>
      <vt:lpstr>Firewalls</vt:lpstr>
      <vt:lpstr>Firewalls</vt:lpstr>
      <vt:lpstr>Firewall Technologies</vt:lpstr>
      <vt:lpstr>Firewalls</vt:lpstr>
      <vt:lpstr>Firewalls</vt:lpstr>
      <vt:lpstr>Firewalls</vt:lpstr>
      <vt:lpstr>NAT example from networking class</vt:lpstr>
      <vt:lpstr>NAT Justified</vt:lpstr>
      <vt:lpstr>Our Advanced Lab Network</vt:lpstr>
      <vt:lpstr>pfSense as Border Router/Firewall</vt:lpstr>
      <vt:lpstr>What Devices Are Connected?</vt:lpstr>
      <vt:lpstr>pfSense as Internal Router/Firewall</vt:lpstr>
      <vt:lpstr>pfSense as Internal Router/Firewall</vt:lpstr>
      <vt:lpstr>pfSense as Internal Router/Firewall</vt:lpstr>
      <vt:lpstr>Consequences: Routing, NAT, and VPNs</vt:lpstr>
      <vt:lpstr>Consequences: Routing, NAT, and VPNs</vt:lpstr>
      <vt:lpstr>Consequences: Routing, NAT, and VPNs</vt:lpstr>
      <vt:lpstr>Consequences: Routing, NAT, and VPNs</vt:lpstr>
      <vt:lpstr>Consequences: Routing, NAT, and VPNs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Benjamin Brewster</dc:creator>
  <cp:lastModifiedBy>Benjamin Brewster</cp:lastModifiedBy>
  <cp:revision>394</cp:revision>
  <dcterms:created xsi:type="dcterms:W3CDTF">2018-03-23T00:10:37Z</dcterms:created>
  <dcterms:modified xsi:type="dcterms:W3CDTF">2018-05-03T01:13:59Z</dcterms:modified>
</cp:coreProperties>
</file>

<file path=docProps/thumbnail.jpeg>
</file>